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6.xml"/><Relationship Id="rId33" Type="http://schemas.openxmlformats.org/officeDocument/2006/relationships/font" Target="fonts/MontserratExtraBold-boldItalic.fntdata"/><Relationship Id="rId10" Type="http://schemas.openxmlformats.org/officeDocument/2006/relationships/slide" Target="slides/slide5.xml"/><Relationship Id="rId32" Type="http://schemas.openxmlformats.org/officeDocument/2006/relationships/font" Target="fonts/Montserrat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archenginejournal.com/core-web-vitals-benchmarks/37732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manac.httparchive.org/en/2020/seo#core-web-vitals-experiences-per-devi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fb8e28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fb8e28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fb8e2885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fb8e2885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fb8e28854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fb8e28854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fb8e2885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fb8e28854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fb8e2885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fb8e2885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b8e28854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b8e28854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https://www.searchenginejournal.com/core-web-vitals-benchmarks/377324/</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06f8aab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06f8aab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a:t>
            </a:r>
            <a:r>
              <a:rPr lang="en" u="sng">
                <a:solidFill>
                  <a:schemeClr val="hlink"/>
                </a:solidFill>
                <a:hlinkClick r:id="rId2"/>
              </a:rPr>
              <a:t>https://almanac.httparchive.org/en/2020/seo#core-web-vitals-experiences-per-device</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fb8e28854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fb8e28854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fb8e28854_6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fb8e28854_6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06f8aab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06f8aab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fb8e288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fb8e288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fb8e2885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fb8e2885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06f8aab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06f8aab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0-4 second load time is best for conversion rates</a:t>
            </a:r>
            <a:endParaRPr/>
          </a:p>
          <a:p>
            <a:pPr indent="0" lvl="0" marL="0" rtl="0" algn="l">
              <a:spcBef>
                <a:spcPts val="0"/>
              </a:spcBef>
              <a:spcAft>
                <a:spcPts val="0"/>
              </a:spcAft>
              <a:buNone/>
            </a:pPr>
            <a:r>
              <a:rPr lang="en"/>
              <a:t>The first 5 seconds of page load time have the highest impact on conversion rates</a:t>
            </a:r>
            <a:endParaRPr/>
          </a:p>
          <a:p>
            <a:pPr indent="0" lvl="0" marL="0" rtl="0" algn="l">
              <a:spcBef>
                <a:spcPts val="0"/>
              </a:spcBef>
              <a:spcAft>
                <a:spcPts val="0"/>
              </a:spcAft>
              <a:buNone/>
            </a:pPr>
            <a:r>
              <a:rPr lang="en"/>
              <a:t>Website conversion rates drop by an average of 4.42% with each additional second of load time (between seconds 0-5)</a:t>
            </a:r>
            <a:endParaRPr/>
          </a:p>
          <a:p>
            <a:pPr indent="0" lvl="0" marL="0" rtl="0" algn="l">
              <a:spcBef>
                <a:spcPts val="0"/>
              </a:spcBef>
              <a:spcAft>
                <a:spcPts val="0"/>
              </a:spcAft>
              <a:buNone/>
            </a:pPr>
            <a:r>
              <a:rPr lang="en"/>
              <a:t>Website conversion rates drop by an average of 2.11% with each additional second of load time (between seconds 0-9)</a:t>
            </a:r>
            <a:endParaRPr/>
          </a:p>
          <a:p>
            <a:pPr indent="0" lvl="0" marL="0" rtl="0" algn="l">
              <a:spcBef>
                <a:spcPts val="0"/>
              </a:spcBef>
              <a:spcAft>
                <a:spcPts val="0"/>
              </a:spcAft>
              <a:buNone/>
            </a:pPr>
            <a:r>
              <a:rPr lang="en"/>
              <a:t>Source: https://www.portent.com/blog/analytics/research-site-speed-hurting-everyones-revenue.htm#:~:text=The%20first%205%20seconds%20of,(between%20seconds%200%2D5)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06f8aab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06f8aab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a:t>https://www.pingdom.com/blog/page-load-time-really-affect-bounce-rate/#:~:text=What%20we%20found%20was%20that,time%20it%20hits%205%20seconds!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06f8aab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06f8aab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announced in 2020 that Core Web Vitals user experience signals will become part of their ranking factors in 2021. They’d originally projected May 2021, and now are saying they’ll roll out CWV between June and August 2021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06f8aab7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06f8aab7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fb8e2885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fb8e2885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These are not the “comprehensive” set of mechanisms that can be used to measure user experience. They are, however, the areas that Google can (and does) measure and report on at the current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fb8e28854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fb8e28854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9" name="Google Shape;4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1pPr>
            <a:lvl2pPr lvl="1"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lvl="2"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lvl="3"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lvl="4"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lvl="5"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lvl="6"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lvl="7"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lvl="8" marR="0" algn="ctr">
              <a:lnSpc>
                <a:spcPct val="100000"/>
              </a:lnSpc>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
        <p:nvSpPr>
          <p:cNvPr id="15" name="Google Shape;15;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algn="l">
              <a:lnSpc>
                <a:spcPct val="115000"/>
              </a:lnSpc>
              <a:spcBef>
                <a:spcPts val="7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115000"/>
              </a:lnSpc>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15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developers.google.com/search/blog/2020/05/evaluating-page-experience?hl=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webmasters.googleblog.com/2020/05/evaluating-page-experienc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 name="Shape 59"/>
        <p:cNvGrpSpPr/>
        <p:nvPr/>
      </p:nvGrpSpPr>
      <p:grpSpPr>
        <a:xfrm>
          <a:off x="0" y="0"/>
          <a:ext cx="0" cy="0"/>
          <a:chOff x="0" y="0"/>
          <a:chExt cx="0" cy="0"/>
        </a:xfrm>
      </p:grpSpPr>
      <p:sp>
        <p:nvSpPr>
          <p:cNvPr id="60" name="Google Shape;60;p14"/>
          <p:cNvSpPr txBox="1"/>
          <p:nvPr/>
        </p:nvSpPr>
        <p:spPr>
          <a:xfrm>
            <a:off x="1316850" y="3170128"/>
            <a:ext cx="6510300" cy="11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3D85C6"/>
                </a:solidFill>
                <a:latin typeface="Montserrat ExtraBold"/>
                <a:ea typeface="Montserrat ExtraBold"/>
                <a:cs typeface="Montserrat ExtraBold"/>
                <a:sym typeface="Montserrat ExtraBold"/>
              </a:rPr>
              <a:t>Fast Websites Matter:</a:t>
            </a:r>
            <a:endParaRPr sz="3000">
              <a:solidFill>
                <a:srgbClr val="3D85C6"/>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2100">
                <a:solidFill>
                  <a:srgbClr val="3D85C6"/>
                </a:solidFill>
                <a:latin typeface="Montserrat ExtraBold"/>
                <a:ea typeface="Montserrat ExtraBold"/>
                <a:cs typeface="Montserrat ExtraBold"/>
                <a:sym typeface="Montserrat ExtraBold"/>
              </a:rPr>
              <a:t>Google Core Web Vitals &amp; Site Speed</a:t>
            </a:r>
            <a:r>
              <a:rPr lang="en" sz="3000">
                <a:solidFill>
                  <a:srgbClr val="3D85C6"/>
                </a:solidFill>
                <a:latin typeface="Montserrat ExtraBold"/>
                <a:ea typeface="Montserrat ExtraBold"/>
                <a:cs typeface="Montserrat ExtraBold"/>
                <a:sym typeface="Montserrat ExtraBold"/>
              </a:rPr>
              <a:t> </a:t>
            </a:r>
            <a:endParaRPr sz="3000">
              <a:solidFill>
                <a:srgbClr val="3D85C6"/>
              </a:solidFill>
              <a:latin typeface="Montserrat ExtraBold"/>
              <a:ea typeface="Montserrat ExtraBold"/>
              <a:cs typeface="Montserrat ExtraBold"/>
              <a:sym typeface="Montserrat ExtraBold"/>
            </a:endParaRPr>
          </a:p>
        </p:txBody>
      </p:sp>
      <p:pic>
        <p:nvPicPr>
          <p:cNvPr id="61" name="Google Shape;61;p14"/>
          <p:cNvPicPr preferRelativeResize="0"/>
          <p:nvPr/>
        </p:nvPicPr>
        <p:blipFill>
          <a:blip r:embed="rId3">
            <a:alphaModFix/>
          </a:blip>
          <a:stretch>
            <a:fillRect/>
          </a:stretch>
        </p:blipFill>
        <p:spPr>
          <a:xfrm>
            <a:off x="2548075" y="676234"/>
            <a:ext cx="4047824" cy="2490699"/>
          </a:xfrm>
          <a:prstGeom prst="rect">
            <a:avLst/>
          </a:prstGeom>
          <a:noFill/>
          <a:ln>
            <a:noFill/>
          </a:ln>
        </p:spPr>
      </p:pic>
      <p:sp>
        <p:nvSpPr>
          <p:cNvPr id="62" name="Google Shape;62;p14"/>
          <p:cNvSpPr/>
          <p:nvPr/>
        </p:nvSpPr>
        <p:spPr>
          <a:xfrm>
            <a:off x="230300" y="158125"/>
            <a:ext cx="1151400" cy="5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Your Logo Here</a:t>
            </a:r>
            <a:endParaRPr/>
          </a:p>
        </p:txBody>
      </p:sp>
      <p:sp>
        <p:nvSpPr>
          <p:cNvPr id="63" name="Google Shape;63;p14"/>
          <p:cNvSpPr txBox="1"/>
          <p:nvPr/>
        </p:nvSpPr>
        <p:spPr>
          <a:xfrm>
            <a:off x="0" y="4779300"/>
            <a:ext cx="914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a:ea typeface="Montserrat"/>
                <a:cs typeface="Montserrat"/>
                <a:sym typeface="Montserrat"/>
              </a:rPr>
              <a:t>Youragency.com | 1-415-555-1212 | contact@youragency.com</a:t>
            </a:r>
            <a:endParaRPr sz="9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60" name="Shape 160"/>
        <p:cNvGrpSpPr/>
        <p:nvPr/>
      </p:nvGrpSpPr>
      <p:grpSpPr>
        <a:xfrm>
          <a:off x="0" y="0"/>
          <a:ext cx="0" cy="0"/>
          <a:chOff x="0" y="0"/>
          <a:chExt cx="0" cy="0"/>
        </a:xfrm>
      </p:grpSpPr>
      <p:sp>
        <p:nvSpPr>
          <p:cNvPr id="161" name="Google Shape;161;p23"/>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 name="Google Shape;162;p23"/>
          <p:cNvSpPr txBox="1"/>
          <p:nvPr/>
        </p:nvSpPr>
        <p:spPr>
          <a:xfrm>
            <a:off x="1093775" y="1680253"/>
            <a:ext cx="35688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Web Vitals will join the other experience metrics as a Google ranking signal in summer 2021. </a:t>
            </a:r>
            <a:endParaRPr>
              <a:solidFill>
                <a:srgbClr val="111334"/>
              </a:solidFill>
              <a:latin typeface="Montserrat Medium"/>
              <a:ea typeface="Montserrat Medium"/>
              <a:cs typeface="Montserrat Medium"/>
              <a:sym typeface="Montserrat Medium"/>
            </a:endParaRPr>
          </a:p>
        </p:txBody>
      </p:sp>
      <p:sp>
        <p:nvSpPr>
          <p:cNvPr id="163" name="Google Shape;163;p23"/>
          <p:cNvSpPr txBox="1"/>
          <p:nvPr>
            <p:ph type="title"/>
          </p:nvPr>
        </p:nvSpPr>
        <p:spPr>
          <a:xfrm>
            <a:off x="772525" y="705398"/>
            <a:ext cx="2858400" cy="96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Web Vitals as a Ranking Factor</a:t>
            </a:r>
            <a:endParaRPr sz="2400">
              <a:solidFill>
                <a:srgbClr val="3D85C6"/>
              </a:solidFill>
              <a:latin typeface="Montserrat ExtraBold"/>
              <a:ea typeface="Montserrat ExtraBold"/>
              <a:cs typeface="Montserrat ExtraBold"/>
              <a:sym typeface="Montserrat ExtraBold"/>
            </a:endParaRPr>
          </a:p>
        </p:txBody>
      </p:sp>
      <p:sp>
        <p:nvSpPr>
          <p:cNvPr id="164" name="Google Shape;164;p23"/>
          <p:cNvSpPr/>
          <p:nvPr/>
        </p:nvSpPr>
        <p:spPr>
          <a:xfrm>
            <a:off x="906750" y="1800027"/>
            <a:ext cx="59100" cy="6654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65" name="Google Shape;165;p23"/>
          <p:cNvSpPr txBox="1"/>
          <p:nvPr/>
        </p:nvSpPr>
        <p:spPr>
          <a:xfrm>
            <a:off x="1093775" y="2610203"/>
            <a:ext cx="35688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This is Google’s most specific performance metrics to date — </a:t>
            </a:r>
            <a:r>
              <a:rPr i="1" lang="en">
                <a:solidFill>
                  <a:srgbClr val="111334"/>
                </a:solidFill>
                <a:latin typeface="Montserrat Medium"/>
                <a:ea typeface="Montserrat Medium"/>
                <a:cs typeface="Montserrat Medium"/>
                <a:sym typeface="Montserrat Medium"/>
              </a:rPr>
              <a:t>we’ve never had anything close to this level of detail related to performance. </a:t>
            </a:r>
            <a:endParaRPr i="1">
              <a:solidFill>
                <a:srgbClr val="111334"/>
              </a:solidFill>
              <a:latin typeface="Montserrat Medium"/>
              <a:ea typeface="Montserrat Medium"/>
              <a:cs typeface="Montserrat Medium"/>
              <a:sym typeface="Montserrat Medium"/>
            </a:endParaRPr>
          </a:p>
        </p:txBody>
      </p:sp>
      <p:sp>
        <p:nvSpPr>
          <p:cNvPr id="166" name="Google Shape;166;p23"/>
          <p:cNvSpPr/>
          <p:nvPr/>
        </p:nvSpPr>
        <p:spPr>
          <a:xfrm>
            <a:off x="906750" y="2729978"/>
            <a:ext cx="59100" cy="9147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67" name="Google Shape;167;p23"/>
          <p:cNvSpPr txBox="1"/>
          <p:nvPr/>
        </p:nvSpPr>
        <p:spPr>
          <a:xfrm>
            <a:off x="1093775" y="3789453"/>
            <a:ext cx="3568800" cy="60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Note that this is a signal, </a:t>
            </a:r>
            <a:r>
              <a:rPr i="1" lang="en">
                <a:solidFill>
                  <a:srgbClr val="111334"/>
                </a:solidFill>
                <a:latin typeface="Montserrat Medium"/>
                <a:ea typeface="Montserrat Medium"/>
                <a:cs typeface="Montserrat Medium"/>
                <a:sym typeface="Montserrat Medium"/>
              </a:rPr>
              <a:t>not the only defining ranking factor. </a:t>
            </a:r>
            <a:endParaRPr i="1">
              <a:solidFill>
                <a:srgbClr val="111334"/>
              </a:solidFill>
              <a:latin typeface="Montserrat Medium"/>
              <a:ea typeface="Montserrat Medium"/>
              <a:cs typeface="Montserrat Medium"/>
              <a:sym typeface="Montserrat Medium"/>
            </a:endParaRPr>
          </a:p>
        </p:txBody>
      </p:sp>
      <p:sp>
        <p:nvSpPr>
          <p:cNvPr id="168" name="Google Shape;168;p23"/>
          <p:cNvSpPr/>
          <p:nvPr/>
        </p:nvSpPr>
        <p:spPr>
          <a:xfrm>
            <a:off x="906750" y="3909228"/>
            <a:ext cx="59100" cy="420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pic>
        <p:nvPicPr>
          <p:cNvPr id="169" name="Google Shape;169;p23"/>
          <p:cNvPicPr preferRelativeResize="0"/>
          <p:nvPr/>
        </p:nvPicPr>
        <p:blipFill>
          <a:blip r:embed="rId3">
            <a:alphaModFix/>
          </a:blip>
          <a:stretch>
            <a:fillRect/>
          </a:stretch>
        </p:blipFill>
        <p:spPr>
          <a:xfrm>
            <a:off x="5261575" y="780975"/>
            <a:ext cx="2729534" cy="3655550"/>
          </a:xfrm>
          <a:prstGeom prst="rect">
            <a:avLst/>
          </a:prstGeom>
          <a:noFill/>
          <a:ln>
            <a:noFill/>
          </a:ln>
        </p:spPr>
      </p:pic>
      <p:sp>
        <p:nvSpPr>
          <p:cNvPr id="170" name="Google Shape;170;p23"/>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 name="Shape 174"/>
        <p:cNvGrpSpPr/>
        <p:nvPr/>
      </p:nvGrpSpPr>
      <p:grpSpPr>
        <a:xfrm>
          <a:off x="0" y="0"/>
          <a:ext cx="0" cy="0"/>
          <a:chOff x="0" y="0"/>
          <a:chExt cx="0" cy="0"/>
        </a:xfrm>
      </p:grpSpPr>
      <p:sp>
        <p:nvSpPr>
          <p:cNvPr id="175" name="Google Shape;175;p24"/>
          <p:cNvSpPr txBox="1"/>
          <p:nvPr>
            <p:ph type="title"/>
          </p:nvPr>
        </p:nvSpPr>
        <p:spPr>
          <a:xfrm>
            <a:off x="1854150" y="3851000"/>
            <a:ext cx="5435400" cy="55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Measuring Site Scores</a:t>
            </a:r>
            <a:endParaRPr sz="2400">
              <a:solidFill>
                <a:srgbClr val="3D85C6"/>
              </a:solidFill>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p:txBody>
      </p:sp>
      <p:pic>
        <p:nvPicPr>
          <p:cNvPr id="176" name="Google Shape;176;p24"/>
          <p:cNvPicPr preferRelativeResize="0"/>
          <p:nvPr/>
        </p:nvPicPr>
        <p:blipFill>
          <a:blip r:embed="rId3">
            <a:alphaModFix/>
          </a:blip>
          <a:stretch>
            <a:fillRect/>
          </a:stretch>
        </p:blipFill>
        <p:spPr>
          <a:xfrm>
            <a:off x="3237123" y="512400"/>
            <a:ext cx="4004150" cy="3338601"/>
          </a:xfrm>
          <a:prstGeom prst="rect">
            <a:avLst/>
          </a:prstGeom>
          <a:noFill/>
          <a:ln>
            <a:noFill/>
          </a:ln>
        </p:spPr>
      </p:pic>
      <p:sp>
        <p:nvSpPr>
          <p:cNvPr id="177" name="Google Shape;177;p24"/>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81" name="Shape 181"/>
        <p:cNvGrpSpPr/>
        <p:nvPr/>
      </p:nvGrpSpPr>
      <p:grpSpPr>
        <a:xfrm>
          <a:off x="0" y="0"/>
          <a:ext cx="0" cy="0"/>
          <a:chOff x="0" y="0"/>
          <a:chExt cx="0" cy="0"/>
        </a:xfrm>
      </p:grpSpPr>
      <p:sp>
        <p:nvSpPr>
          <p:cNvPr id="182" name="Google Shape;182;p25"/>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3" name="Google Shape;183;p25"/>
          <p:cNvSpPr txBox="1"/>
          <p:nvPr/>
        </p:nvSpPr>
        <p:spPr>
          <a:xfrm>
            <a:off x="712775" y="1862598"/>
            <a:ext cx="35688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Measures a variety of website performance metrics</a:t>
            </a:r>
            <a:endParaRPr>
              <a:solidFill>
                <a:srgbClr val="111334"/>
              </a:solidFill>
              <a:latin typeface="Montserrat Medium"/>
              <a:ea typeface="Montserrat Medium"/>
              <a:cs typeface="Montserrat Medium"/>
              <a:sym typeface="Montserrat Medium"/>
            </a:endParaRPr>
          </a:p>
        </p:txBody>
      </p:sp>
      <p:sp>
        <p:nvSpPr>
          <p:cNvPr id="184" name="Google Shape;184;p25"/>
          <p:cNvSpPr txBox="1"/>
          <p:nvPr>
            <p:ph type="title"/>
          </p:nvPr>
        </p:nvSpPr>
        <p:spPr>
          <a:xfrm>
            <a:off x="391525" y="735348"/>
            <a:ext cx="3744900" cy="96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Google PageSpeed Insights</a:t>
            </a:r>
            <a:endParaRPr sz="2400">
              <a:solidFill>
                <a:srgbClr val="3D85C6"/>
              </a:solidFill>
              <a:latin typeface="Montserrat ExtraBold"/>
              <a:ea typeface="Montserrat ExtraBold"/>
              <a:cs typeface="Montserrat ExtraBold"/>
              <a:sym typeface="Montserrat ExtraBold"/>
            </a:endParaRPr>
          </a:p>
        </p:txBody>
      </p:sp>
      <p:sp>
        <p:nvSpPr>
          <p:cNvPr id="185" name="Google Shape;185;p25"/>
          <p:cNvSpPr/>
          <p:nvPr/>
        </p:nvSpPr>
        <p:spPr>
          <a:xfrm>
            <a:off x="525750" y="1829973"/>
            <a:ext cx="59100" cy="6654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86" name="Google Shape;186;p25"/>
          <p:cNvSpPr txBox="1"/>
          <p:nvPr/>
        </p:nvSpPr>
        <p:spPr>
          <a:xfrm>
            <a:off x="712775" y="2707096"/>
            <a:ext cx="3568800" cy="42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111334"/>
                </a:solidFill>
                <a:latin typeface="Montserrat"/>
                <a:ea typeface="Montserrat"/>
                <a:cs typeface="Montserrat"/>
                <a:sym typeface="Montserrat"/>
              </a:rPr>
              <a:t>Lab Data*</a:t>
            </a:r>
            <a:r>
              <a:rPr lang="en">
                <a:solidFill>
                  <a:srgbClr val="111334"/>
                </a:solidFill>
                <a:latin typeface="Montserrat Medium"/>
                <a:ea typeface="Montserrat Medium"/>
                <a:cs typeface="Montserrat Medium"/>
                <a:sym typeface="Montserrat Medium"/>
              </a:rPr>
              <a:t> and </a:t>
            </a:r>
            <a:r>
              <a:rPr b="1" lang="en">
                <a:solidFill>
                  <a:srgbClr val="111334"/>
                </a:solidFill>
                <a:latin typeface="Montserrat"/>
                <a:ea typeface="Montserrat"/>
                <a:cs typeface="Montserrat"/>
                <a:sym typeface="Montserrat"/>
              </a:rPr>
              <a:t>Field Data**</a:t>
            </a:r>
            <a:endParaRPr b="1">
              <a:solidFill>
                <a:srgbClr val="111334"/>
              </a:solidFill>
              <a:latin typeface="Montserrat"/>
              <a:ea typeface="Montserrat"/>
              <a:cs typeface="Montserrat"/>
              <a:sym typeface="Montserrat"/>
            </a:endParaRPr>
          </a:p>
        </p:txBody>
      </p:sp>
      <p:sp>
        <p:nvSpPr>
          <p:cNvPr id="187" name="Google Shape;187;p25"/>
          <p:cNvSpPr/>
          <p:nvPr/>
        </p:nvSpPr>
        <p:spPr>
          <a:xfrm>
            <a:off x="525750" y="2759922"/>
            <a:ext cx="59100" cy="258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88" name="Google Shape;188;p25"/>
          <p:cNvSpPr txBox="1"/>
          <p:nvPr/>
        </p:nvSpPr>
        <p:spPr>
          <a:xfrm>
            <a:off x="484175" y="3475400"/>
            <a:ext cx="4005300" cy="135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800">
                <a:solidFill>
                  <a:srgbClr val="111334"/>
                </a:solidFill>
                <a:latin typeface="Montserrat Medium"/>
                <a:ea typeface="Montserrat Medium"/>
                <a:cs typeface="Montserrat Medium"/>
                <a:sym typeface="Montserrat Medium"/>
              </a:rPr>
              <a:t>* Lab data is only an estimate. </a:t>
            </a:r>
            <a:endParaRPr sz="800">
              <a:solidFill>
                <a:srgbClr val="111334"/>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800">
              <a:solidFill>
                <a:srgbClr val="111334"/>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800">
                <a:solidFill>
                  <a:srgbClr val="111334"/>
                </a:solidFill>
                <a:latin typeface="Montserrat Medium"/>
                <a:ea typeface="Montserrat Medium"/>
                <a:cs typeface="Montserrat Medium"/>
                <a:sym typeface="Montserrat Medium"/>
              </a:rPr>
              <a:t>*</a:t>
            </a:r>
            <a:r>
              <a:rPr lang="en" sz="800">
                <a:solidFill>
                  <a:srgbClr val="111334"/>
                </a:solidFill>
                <a:latin typeface="Montserrat Medium"/>
                <a:ea typeface="Montserrat Medium"/>
                <a:cs typeface="Montserrat Medium"/>
                <a:sym typeface="Montserrat Medium"/>
              </a:rPr>
              <a:t>* </a:t>
            </a:r>
            <a:r>
              <a:rPr lang="en" sz="800">
                <a:solidFill>
                  <a:srgbClr val="111334"/>
                </a:solidFill>
                <a:latin typeface="Montserrat Medium"/>
                <a:ea typeface="Montserrat Medium"/>
                <a:cs typeface="Montserrat Medium"/>
                <a:sym typeface="Montserrat Medium"/>
              </a:rPr>
              <a:t>Field data looks at prior 28 days of </a:t>
            </a:r>
            <a:r>
              <a:rPr b="1" lang="en" sz="800">
                <a:solidFill>
                  <a:srgbClr val="111334"/>
                </a:solidFill>
                <a:latin typeface="Montserrat"/>
                <a:ea typeface="Montserrat"/>
                <a:cs typeface="Montserrat"/>
                <a:sym typeface="Montserrat"/>
              </a:rPr>
              <a:t>actual</a:t>
            </a:r>
            <a:r>
              <a:rPr lang="en" sz="800">
                <a:solidFill>
                  <a:srgbClr val="111334"/>
                </a:solidFill>
                <a:latin typeface="Montserrat Medium"/>
                <a:ea typeface="Montserrat Medium"/>
                <a:cs typeface="Montserrat Medium"/>
                <a:sym typeface="Montserrat Medium"/>
              </a:rPr>
              <a:t> website activity, and reports for higher-traffic sites. Field data is more </a:t>
            </a:r>
            <a:r>
              <a:rPr lang="en" sz="800">
                <a:solidFill>
                  <a:srgbClr val="111334"/>
                </a:solidFill>
                <a:latin typeface="Montserrat Medium"/>
                <a:ea typeface="Montserrat Medium"/>
                <a:cs typeface="Montserrat Medium"/>
                <a:sym typeface="Montserrat Medium"/>
              </a:rPr>
              <a:t>accurate</a:t>
            </a:r>
            <a:r>
              <a:rPr lang="en" sz="800">
                <a:solidFill>
                  <a:srgbClr val="111334"/>
                </a:solidFill>
                <a:latin typeface="Montserrat Medium"/>
                <a:ea typeface="Montserrat Medium"/>
                <a:cs typeface="Montserrat Medium"/>
                <a:sym typeface="Montserrat Medium"/>
              </a:rPr>
              <a:t> and more representative.</a:t>
            </a:r>
            <a:endParaRPr sz="800">
              <a:solidFill>
                <a:srgbClr val="111334"/>
              </a:solidFill>
              <a:latin typeface="Montserrat Medium"/>
              <a:ea typeface="Montserrat Medium"/>
              <a:cs typeface="Montserrat Medium"/>
              <a:sym typeface="Montserrat Medium"/>
            </a:endParaRPr>
          </a:p>
        </p:txBody>
      </p:sp>
      <p:pic>
        <p:nvPicPr>
          <p:cNvPr id="189" name="Google Shape;189;p25"/>
          <p:cNvPicPr preferRelativeResize="0"/>
          <p:nvPr/>
        </p:nvPicPr>
        <p:blipFill>
          <a:blip r:embed="rId3">
            <a:alphaModFix/>
          </a:blip>
          <a:stretch>
            <a:fillRect/>
          </a:stretch>
        </p:blipFill>
        <p:spPr>
          <a:xfrm>
            <a:off x="4347624" y="833650"/>
            <a:ext cx="2584349" cy="2592124"/>
          </a:xfrm>
          <a:prstGeom prst="rect">
            <a:avLst/>
          </a:prstGeom>
          <a:noFill/>
          <a:ln cap="flat" cmpd="sng" w="9525">
            <a:solidFill>
              <a:schemeClr val="dk2"/>
            </a:solidFill>
            <a:prstDash val="solid"/>
            <a:round/>
            <a:headEnd len="sm" w="sm" type="none"/>
            <a:tailEnd len="sm" w="sm" type="none"/>
          </a:ln>
        </p:spPr>
      </p:pic>
      <p:pic>
        <p:nvPicPr>
          <p:cNvPr id="190" name="Google Shape;190;p25"/>
          <p:cNvPicPr preferRelativeResize="0"/>
          <p:nvPr/>
        </p:nvPicPr>
        <p:blipFill>
          <a:blip r:embed="rId4">
            <a:alphaModFix/>
          </a:blip>
          <a:stretch>
            <a:fillRect/>
          </a:stretch>
        </p:blipFill>
        <p:spPr>
          <a:xfrm>
            <a:off x="6111504" y="1713277"/>
            <a:ext cx="2546746" cy="2592123"/>
          </a:xfrm>
          <a:prstGeom prst="rect">
            <a:avLst/>
          </a:prstGeom>
          <a:noFill/>
          <a:ln cap="flat" cmpd="sng" w="9525">
            <a:solidFill>
              <a:schemeClr val="dk2"/>
            </a:solidFill>
            <a:prstDash val="solid"/>
            <a:round/>
            <a:headEnd len="sm" w="sm" type="none"/>
            <a:tailEnd len="sm" w="sm" type="none"/>
          </a:ln>
        </p:spPr>
      </p:pic>
      <p:sp>
        <p:nvSpPr>
          <p:cNvPr id="191" name="Google Shape;191;p25"/>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5" name="Shape 195"/>
        <p:cNvGrpSpPr/>
        <p:nvPr/>
      </p:nvGrpSpPr>
      <p:grpSpPr>
        <a:xfrm>
          <a:off x="0" y="0"/>
          <a:ext cx="0" cy="0"/>
          <a:chOff x="0" y="0"/>
          <a:chExt cx="0" cy="0"/>
        </a:xfrm>
      </p:grpSpPr>
      <p:sp>
        <p:nvSpPr>
          <p:cNvPr id="196" name="Google Shape;196;p26"/>
          <p:cNvSpPr txBox="1"/>
          <p:nvPr>
            <p:ph type="title"/>
          </p:nvPr>
        </p:nvSpPr>
        <p:spPr>
          <a:xfrm>
            <a:off x="1854150" y="3851000"/>
            <a:ext cx="5435400" cy="55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What These Scores Mean</a:t>
            </a:r>
            <a:endParaRPr sz="2400">
              <a:solidFill>
                <a:srgbClr val="3D85C6"/>
              </a:solidFill>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p:txBody>
      </p:sp>
      <p:pic>
        <p:nvPicPr>
          <p:cNvPr id="197" name="Google Shape;197;p26"/>
          <p:cNvPicPr preferRelativeResize="0"/>
          <p:nvPr/>
        </p:nvPicPr>
        <p:blipFill>
          <a:blip r:embed="rId3">
            <a:alphaModFix/>
          </a:blip>
          <a:stretch>
            <a:fillRect/>
          </a:stretch>
        </p:blipFill>
        <p:spPr>
          <a:xfrm>
            <a:off x="2919675" y="729848"/>
            <a:ext cx="3304650" cy="2959224"/>
          </a:xfrm>
          <a:prstGeom prst="rect">
            <a:avLst/>
          </a:prstGeom>
          <a:noFill/>
          <a:ln>
            <a:noFill/>
          </a:ln>
        </p:spPr>
      </p:pic>
      <p:sp>
        <p:nvSpPr>
          <p:cNvPr id="198" name="Google Shape;198;p26"/>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02" name="Shape 202"/>
        <p:cNvGrpSpPr/>
        <p:nvPr/>
      </p:nvGrpSpPr>
      <p:grpSpPr>
        <a:xfrm>
          <a:off x="0" y="0"/>
          <a:ext cx="0" cy="0"/>
          <a:chOff x="0" y="0"/>
          <a:chExt cx="0" cy="0"/>
        </a:xfrm>
      </p:grpSpPr>
      <p:sp>
        <p:nvSpPr>
          <p:cNvPr id="203" name="Google Shape;203;p27"/>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4" name="Google Shape;204;p27"/>
          <p:cNvSpPr txBox="1"/>
          <p:nvPr/>
        </p:nvSpPr>
        <p:spPr>
          <a:xfrm>
            <a:off x="944575" y="4020950"/>
            <a:ext cx="69417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Anything above 70 on Pagespeed Insights is a very strong score.</a:t>
            </a:r>
            <a:endParaRPr>
              <a:solidFill>
                <a:srgbClr val="111334"/>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(Fun fact: Google.com itself </a:t>
            </a:r>
            <a:r>
              <a:rPr lang="en">
                <a:solidFill>
                  <a:srgbClr val="111334"/>
                </a:solidFill>
                <a:latin typeface="Montserrat Medium"/>
                <a:ea typeface="Montserrat Medium"/>
                <a:cs typeface="Montserrat Medium"/>
                <a:sym typeface="Montserrat Medium"/>
              </a:rPr>
              <a:t>typically</a:t>
            </a:r>
            <a:r>
              <a:rPr lang="en">
                <a:solidFill>
                  <a:srgbClr val="111334"/>
                </a:solidFill>
                <a:latin typeface="Montserrat Medium"/>
                <a:ea typeface="Montserrat Medium"/>
                <a:cs typeface="Montserrat Medium"/>
                <a:sym typeface="Montserrat Medium"/>
              </a:rPr>
              <a:t> scores in the upper 60s to low 70s.)</a:t>
            </a:r>
            <a:endParaRPr>
              <a:solidFill>
                <a:srgbClr val="111334"/>
              </a:solidFill>
              <a:latin typeface="Montserrat Medium"/>
              <a:ea typeface="Montserrat Medium"/>
              <a:cs typeface="Montserrat Medium"/>
              <a:sym typeface="Montserrat Medium"/>
            </a:endParaRPr>
          </a:p>
        </p:txBody>
      </p:sp>
      <p:sp>
        <p:nvSpPr>
          <p:cNvPr id="205" name="Google Shape;205;p27"/>
          <p:cNvSpPr txBox="1"/>
          <p:nvPr>
            <p:ph type="title"/>
          </p:nvPr>
        </p:nvSpPr>
        <p:spPr>
          <a:xfrm>
            <a:off x="623325" y="302900"/>
            <a:ext cx="8101200" cy="48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What is a Good Score on Pagespeed Insights?</a:t>
            </a:r>
            <a:endParaRPr sz="2400">
              <a:solidFill>
                <a:srgbClr val="3D85C6"/>
              </a:solidFill>
              <a:latin typeface="Montserrat ExtraBold"/>
              <a:ea typeface="Montserrat ExtraBold"/>
              <a:cs typeface="Montserrat ExtraBold"/>
              <a:sym typeface="Montserrat ExtraBold"/>
            </a:endParaRPr>
          </a:p>
        </p:txBody>
      </p:sp>
      <p:sp>
        <p:nvSpPr>
          <p:cNvPr id="206" name="Google Shape;206;p27"/>
          <p:cNvSpPr/>
          <p:nvPr/>
        </p:nvSpPr>
        <p:spPr>
          <a:xfrm>
            <a:off x="757550" y="4128950"/>
            <a:ext cx="67800" cy="4812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700">
                <a:solidFill>
                  <a:srgbClr val="1C7CF5"/>
                </a:solidFill>
              </a:rPr>
              <a:t>.</a:t>
            </a:r>
            <a:endParaRPr sz="700">
              <a:solidFill>
                <a:srgbClr val="1C7CF5"/>
              </a:solidFill>
            </a:endParaRPr>
          </a:p>
        </p:txBody>
      </p:sp>
      <p:sp>
        <p:nvSpPr>
          <p:cNvPr id="207" name="Google Shape;207;p27"/>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pic>
        <p:nvPicPr>
          <p:cNvPr id="208" name="Google Shape;208;p27"/>
          <p:cNvPicPr preferRelativeResize="0"/>
          <p:nvPr/>
        </p:nvPicPr>
        <p:blipFill>
          <a:blip r:embed="rId3">
            <a:alphaModFix/>
          </a:blip>
          <a:stretch>
            <a:fillRect/>
          </a:stretch>
        </p:blipFill>
        <p:spPr>
          <a:xfrm>
            <a:off x="1282551" y="1015025"/>
            <a:ext cx="3746652" cy="2401945"/>
          </a:xfrm>
          <a:prstGeom prst="rect">
            <a:avLst/>
          </a:prstGeom>
          <a:noFill/>
          <a:ln cap="flat" cmpd="sng" w="9525">
            <a:solidFill>
              <a:schemeClr val="dk2"/>
            </a:solidFill>
            <a:prstDash val="solid"/>
            <a:round/>
            <a:headEnd len="sm" w="sm" type="none"/>
            <a:tailEnd len="sm" w="sm" type="none"/>
          </a:ln>
        </p:spPr>
      </p:pic>
      <p:pic>
        <p:nvPicPr>
          <p:cNvPr id="209" name="Google Shape;209;p27"/>
          <p:cNvPicPr preferRelativeResize="0"/>
          <p:nvPr/>
        </p:nvPicPr>
        <p:blipFill>
          <a:blip r:embed="rId4">
            <a:alphaModFix/>
          </a:blip>
          <a:stretch>
            <a:fillRect/>
          </a:stretch>
        </p:blipFill>
        <p:spPr>
          <a:xfrm>
            <a:off x="3973000" y="2132224"/>
            <a:ext cx="3571001" cy="1837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13" name="Shape 213"/>
        <p:cNvGrpSpPr/>
        <p:nvPr/>
      </p:nvGrpSpPr>
      <p:grpSpPr>
        <a:xfrm>
          <a:off x="0" y="0"/>
          <a:ext cx="0" cy="0"/>
          <a:chOff x="0" y="0"/>
          <a:chExt cx="0" cy="0"/>
        </a:xfrm>
      </p:grpSpPr>
      <p:sp>
        <p:nvSpPr>
          <p:cNvPr id="214" name="Google Shape;214;p28"/>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5" name="Google Shape;215;p28"/>
          <p:cNvSpPr txBox="1"/>
          <p:nvPr>
            <p:ph type="title"/>
          </p:nvPr>
        </p:nvSpPr>
        <p:spPr>
          <a:xfrm>
            <a:off x="623325" y="302900"/>
            <a:ext cx="7734300" cy="48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What is a Good Score for Core Web Vitals?</a:t>
            </a:r>
            <a:endParaRPr sz="2400">
              <a:solidFill>
                <a:srgbClr val="3D85C6"/>
              </a:solidFill>
              <a:latin typeface="Montserrat ExtraBold"/>
              <a:ea typeface="Montserrat ExtraBold"/>
              <a:cs typeface="Montserrat ExtraBold"/>
              <a:sym typeface="Montserrat ExtraBold"/>
            </a:endParaRPr>
          </a:p>
        </p:txBody>
      </p:sp>
      <p:sp>
        <p:nvSpPr>
          <p:cNvPr id="216" name="Google Shape;216;p28"/>
          <p:cNvSpPr txBox="1"/>
          <p:nvPr/>
        </p:nvSpPr>
        <p:spPr>
          <a:xfrm>
            <a:off x="944575" y="3656000"/>
            <a:ext cx="5985000" cy="10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According to a recent study by HTTPArchive, only 20% of websites across the web score “good” on </a:t>
            </a:r>
            <a:r>
              <a:rPr b="1" lang="en">
                <a:solidFill>
                  <a:srgbClr val="111334"/>
                </a:solidFill>
                <a:latin typeface="Montserrat"/>
                <a:ea typeface="Montserrat"/>
                <a:cs typeface="Montserrat"/>
                <a:sym typeface="Montserrat"/>
              </a:rPr>
              <a:t>all three</a:t>
            </a:r>
            <a:r>
              <a:rPr lang="en">
                <a:solidFill>
                  <a:srgbClr val="111334"/>
                </a:solidFill>
                <a:latin typeface="Montserrat Medium"/>
                <a:ea typeface="Montserrat Medium"/>
                <a:cs typeface="Montserrat Medium"/>
                <a:sym typeface="Montserrat Medium"/>
              </a:rPr>
              <a:t> Core Web Vitals metrics on mobile devices</a:t>
            </a:r>
            <a:endParaRPr>
              <a:solidFill>
                <a:srgbClr val="111334"/>
              </a:solidFill>
              <a:latin typeface="Montserrat Medium"/>
              <a:ea typeface="Montserrat Medium"/>
              <a:cs typeface="Montserrat Medium"/>
              <a:sym typeface="Montserrat Medium"/>
            </a:endParaRPr>
          </a:p>
        </p:txBody>
      </p:sp>
      <p:sp>
        <p:nvSpPr>
          <p:cNvPr id="217" name="Google Shape;217;p28"/>
          <p:cNvSpPr/>
          <p:nvPr/>
        </p:nvSpPr>
        <p:spPr>
          <a:xfrm>
            <a:off x="757550" y="3777990"/>
            <a:ext cx="59100" cy="6921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218" name="Google Shape;218;p28"/>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pic>
        <p:nvPicPr>
          <p:cNvPr id="219" name="Google Shape;219;p28"/>
          <p:cNvPicPr preferRelativeResize="0"/>
          <p:nvPr/>
        </p:nvPicPr>
        <p:blipFill rotWithShape="1">
          <a:blip r:embed="rId3">
            <a:alphaModFix/>
          </a:blip>
          <a:srcRect b="9179" l="1074" r="1230" t="10724"/>
          <a:stretch/>
        </p:blipFill>
        <p:spPr>
          <a:xfrm>
            <a:off x="757550" y="1377975"/>
            <a:ext cx="7599999" cy="195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23" name="Shape 223"/>
        <p:cNvGrpSpPr/>
        <p:nvPr/>
      </p:nvGrpSpPr>
      <p:grpSpPr>
        <a:xfrm>
          <a:off x="0" y="0"/>
          <a:ext cx="0" cy="0"/>
          <a:chOff x="0" y="0"/>
          <a:chExt cx="0" cy="0"/>
        </a:xfrm>
      </p:grpSpPr>
      <p:sp>
        <p:nvSpPr>
          <p:cNvPr id="224" name="Google Shape;224;p29"/>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29"/>
          <p:cNvSpPr txBox="1"/>
          <p:nvPr/>
        </p:nvSpPr>
        <p:spPr>
          <a:xfrm>
            <a:off x="5233125" y="1268363"/>
            <a:ext cx="38463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Custom code at top of page</a:t>
            </a:r>
            <a:endParaRPr i="1">
              <a:solidFill>
                <a:srgbClr val="111334"/>
              </a:solidFill>
              <a:latin typeface="Montserrat Medium"/>
              <a:ea typeface="Montserrat Medium"/>
              <a:cs typeface="Montserrat Medium"/>
              <a:sym typeface="Montserrat Medium"/>
            </a:endParaRPr>
          </a:p>
        </p:txBody>
      </p:sp>
      <p:sp>
        <p:nvSpPr>
          <p:cNvPr id="226" name="Google Shape;226;p29"/>
          <p:cNvSpPr txBox="1"/>
          <p:nvPr>
            <p:ph type="title"/>
          </p:nvPr>
        </p:nvSpPr>
        <p:spPr>
          <a:xfrm>
            <a:off x="696325" y="326600"/>
            <a:ext cx="7792200" cy="48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Things That Can Slow Your Site Down...</a:t>
            </a:r>
            <a:endParaRPr sz="2400">
              <a:solidFill>
                <a:srgbClr val="3D85C6"/>
              </a:solidFill>
              <a:latin typeface="Montserrat ExtraBold"/>
              <a:ea typeface="Montserrat ExtraBold"/>
              <a:cs typeface="Montserrat ExtraBold"/>
              <a:sym typeface="Montserrat ExtraBold"/>
            </a:endParaRPr>
          </a:p>
        </p:txBody>
      </p:sp>
      <p:sp>
        <p:nvSpPr>
          <p:cNvPr id="227" name="Google Shape;227;p29"/>
          <p:cNvSpPr/>
          <p:nvPr/>
        </p:nvSpPr>
        <p:spPr>
          <a:xfrm>
            <a:off x="830550" y="1295847"/>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28" name="Google Shape;228;p29"/>
          <p:cNvSpPr txBox="1"/>
          <p:nvPr/>
        </p:nvSpPr>
        <p:spPr>
          <a:xfrm>
            <a:off x="1017575" y="2715891"/>
            <a:ext cx="38463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Externally hosted embeds</a:t>
            </a:r>
            <a:endParaRPr>
              <a:solidFill>
                <a:srgbClr val="111334"/>
              </a:solidFill>
              <a:latin typeface="Montserrat Medium"/>
              <a:ea typeface="Montserrat Medium"/>
              <a:cs typeface="Montserrat Medium"/>
              <a:sym typeface="Montserrat Medium"/>
            </a:endParaRPr>
          </a:p>
        </p:txBody>
      </p:sp>
      <p:sp>
        <p:nvSpPr>
          <p:cNvPr id="229" name="Google Shape;229;p29"/>
          <p:cNvSpPr/>
          <p:nvPr/>
        </p:nvSpPr>
        <p:spPr>
          <a:xfrm>
            <a:off x="830550" y="2039273"/>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30" name="Google Shape;230;p29"/>
          <p:cNvSpPr txBox="1"/>
          <p:nvPr/>
        </p:nvSpPr>
        <p:spPr>
          <a:xfrm>
            <a:off x="1017575" y="3521599"/>
            <a:ext cx="3716700" cy="6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Heavy 3rd party widgets above the fold</a:t>
            </a:r>
            <a:endParaRPr>
              <a:solidFill>
                <a:srgbClr val="111334"/>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a:solidFill>
                  <a:srgbClr val="111334"/>
                </a:solidFill>
                <a:latin typeface="Montserrat Medium"/>
                <a:ea typeface="Montserrat Medium"/>
                <a:cs typeface="Montserrat Medium"/>
                <a:sym typeface="Montserrat Medium"/>
              </a:rPr>
              <a:t>Eg. Facebook, Map, Video, Image slider/gallery, above the fold. </a:t>
            </a:r>
            <a:endParaRPr i="1">
              <a:solidFill>
                <a:srgbClr val="111334"/>
              </a:solidFill>
              <a:latin typeface="Montserrat Medium"/>
              <a:ea typeface="Montserrat Medium"/>
              <a:cs typeface="Montserrat Medium"/>
              <a:sym typeface="Montserrat Medium"/>
            </a:endParaRPr>
          </a:p>
        </p:txBody>
      </p:sp>
      <p:sp>
        <p:nvSpPr>
          <p:cNvPr id="231" name="Google Shape;231;p29"/>
          <p:cNvSpPr txBox="1"/>
          <p:nvPr/>
        </p:nvSpPr>
        <p:spPr>
          <a:xfrm>
            <a:off x="1005602" y="1201345"/>
            <a:ext cx="38463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Home pages with unoptimized images or unoptimized videos above the fold</a:t>
            </a:r>
            <a:endParaRPr>
              <a:solidFill>
                <a:srgbClr val="111334"/>
              </a:solidFill>
              <a:latin typeface="Montserrat Medium"/>
              <a:ea typeface="Montserrat Medium"/>
              <a:cs typeface="Montserrat Medium"/>
              <a:sym typeface="Montserrat Medium"/>
            </a:endParaRPr>
          </a:p>
        </p:txBody>
      </p:sp>
      <p:sp>
        <p:nvSpPr>
          <p:cNvPr id="232" name="Google Shape;232;p29"/>
          <p:cNvSpPr/>
          <p:nvPr/>
        </p:nvSpPr>
        <p:spPr>
          <a:xfrm>
            <a:off x="818575" y="3597155"/>
            <a:ext cx="59100" cy="7257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33" name="Google Shape;233;p29"/>
          <p:cNvSpPr txBox="1"/>
          <p:nvPr/>
        </p:nvSpPr>
        <p:spPr>
          <a:xfrm>
            <a:off x="957350" y="1953891"/>
            <a:ext cx="38463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Third-party tracking pixels / analytics</a:t>
            </a:r>
            <a:endParaRPr>
              <a:solidFill>
                <a:srgbClr val="111334"/>
              </a:solidFill>
              <a:latin typeface="Montserrat Medium"/>
              <a:ea typeface="Montserrat Medium"/>
              <a:cs typeface="Montserrat Medium"/>
              <a:sym typeface="Montserrat Medium"/>
            </a:endParaRPr>
          </a:p>
        </p:txBody>
      </p:sp>
      <p:sp>
        <p:nvSpPr>
          <p:cNvPr id="234" name="Google Shape;234;p29"/>
          <p:cNvSpPr/>
          <p:nvPr/>
        </p:nvSpPr>
        <p:spPr>
          <a:xfrm>
            <a:off x="5037525" y="1301688"/>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35" name="Google Shape;235;p29"/>
          <p:cNvSpPr txBox="1"/>
          <p:nvPr/>
        </p:nvSpPr>
        <p:spPr>
          <a:xfrm>
            <a:off x="5224550" y="2043850"/>
            <a:ext cx="34431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Pages with multiple instances of large media objects (images, sliders, videos, etc.)</a:t>
            </a:r>
            <a:endParaRPr>
              <a:solidFill>
                <a:srgbClr val="111334"/>
              </a:solidFill>
              <a:latin typeface="Montserrat Medium"/>
              <a:ea typeface="Montserrat Medium"/>
              <a:cs typeface="Montserrat Medium"/>
              <a:sym typeface="Montserrat Medium"/>
            </a:endParaRPr>
          </a:p>
        </p:txBody>
      </p:sp>
      <p:sp>
        <p:nvSpPr>
          <p:cNvPr id="236" name="Google Shape;236;p29"/>
          <p:cNvSpPr/>
          <p:nvPr/>
        </p:nvSpPr>
        <p:spPr>
          <a:xfrm>
            <a:off x="5037550" y="2001250"/>
            <a:ext cx="59100" cy="6654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37" name="Google Shape;237;p29"/>
          <p:cNvSpPr txBox="1"/>
          <p:nvPr/>
        </p:nvSpPr>
        <p:spPr>
          <a:xfrm>
            <a:off x="5224550" y="2860450"/>
            <a:ext cx="36081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Excessive font usage</a:t>
            </a:r>
            <a:endParaRPr i="1">
              <a:solidFill>
                <a:srgbClr val="111334"/>
              </a:solidFill>
              <a:latin typeface="Montserrat Medium"/>
              <a:ea typeface="Montserrat Medium"/>
              <a:cs typeface="Montserrat Medium"/>
              <a:sym typeface="Montserrat Medium"/>
            </a:endParaRPr>
          </a:p>
        </p:txBody>
      </p:sp>
      <p:sp>
        <p:nvSpPr>
          <p:cNvPr id="238" name="Google Shape;238;p29"/>
          <p:cNvSpPr/>
          <p:nvPr/>
        </p:nvSpPr>
        <p:spPr>
          <a:xfrm>
            <a:off x="5037525" y="2970236"/>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39" name="Google Shape;239;p29"/>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
        <p:nvSpPr>
          <p:cNvPr id="240" name="Google Shape;240;p29"/>
          <p:cNvSpPr/>
          <p:nvPr/>
        </p:nvSpPr>
        <p:spPr>
          <a:xfrm>
            <a:off x="830550" y="2825688"/>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44" name="Shape 244"/>
        <p:cNvGrpSpPr/>
        <p:nvPr/>
      </p:nvGrpSpPr>
      <p:grpSpPr>
        <a:xfrm>
          <a:off x="0" y="0"/>
          <a:ext cx="0" cy="0"/>
          <a:chOff x="0" y="0"/>
          <a:chExt cx="0" cy="0"/>
        </a:xfrm>
      </p:grpSpPr>
      <p:sp>
        <p:nvSpPr>
          <p:cNvPr id="245" name="Google Shape;245;p30"/>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p30"/>
          <p:cNvSpPr txBox="1"/>
          <p:nvPr/>
        </p:nvSpPr>
        <p:spPr>
          <a:xfrm>
            <a:off x="1093775" y="1767075"/>
            <a:ext cx="3846300" cy="66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Performing a performance audit of your website</a:t>
            </a:r>
            <a:endParaRPr>
              <a:solidFill>
                <a:srgbClr val="111334"/>
              </a:solidFill>
              <a:latin typeface="Montserrat Medium"/>
              <a:ea typeface="Montserrat Medium"/>
              <a:cs typeface="Montserrat Medium"/>
              <a:sym typeface="Montserrat Medium"/>
            </a:endParaRPr>
          </a:p>
        </p:txBody>
      </p:sp>
      <p:sp>
        <p:nvSpPr>
          <p:cNvPr id="247" name="Google Shape;247;p30"/>
          <p:cNvSpPr txBox="1"/>
          <p:nvPr>
            <p:ph type="title"/>
          </p:nvPr>
        </p:nvSpPr>
        <p:spPr>
          <a:xfrm>
            <a:off x="772525" y="650450"/>
            <a:ext cx="7280100" cy="54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What We Can Help You With</a:t>
            </a:r>
            <a:endParaRPr sz="2400">
              <a:solidFill>
                <a:srgbClr val="3D85C6"/>
              </a:solidFill>
              <a:latin typeface="Montserrat ExtraBold"/>
              <a:ea typeface="Montserrat ExtraBold"/>
              <a:cs typeface="Montserrat ExtraBold"/>
              <a:sym typeface="Montserrat ExtraBold"/>
            </a:endParaRPr>
          </a:p>
        </p:txBody>
      </p:sp>
      <p:sp>
        <p:nvSpPr>
          <p:cNvPr id="248" name="Google Shape;248;p30"/>
          <p:cNvSpPr/>
          <p:nvPr/>
        </p:nvSpPr>
        <p:spPr>
          <a:xfrm>
            <a:off x="906750" y="1876872"/>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49" name="Google Shape;249;p30"/>
          <p:cNvSpPr txBox="1"/>
          <p:nvPr/>
        </p:nvSpPr>
        <p:spPr>
          <a:xfrm>
            <a:off x="1093775" y="2535185"/>
            <a:ext cx="3846300" cy="44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Improving your website performance based on that audit</a:t>
            </a:r>
            <a:endParaRPr>
              <a:solidFill>
                <a:srgbClr val="111334"/>
              </a:solidFill>
              <a:latin typeface="Montserrat Medium"/>
              <a:ea typeface="Montserrat Medium"/>
              <a:cs typeface="Montserrat Medium"/>
              <a:sym typeface="Montserrat Medium"/>
            </a:endParaRPr>
          </a:p>
        </p:txBody>
      </p:sp>
      <p:sp>
        <p:nvSpPr>
          <p:cNvPr id="250" name="Google Shape;250;p30"/>
          <p:cNvSpPr/>
          <p:nvPr/>
        </p:nvSpPr>
        <p:spPr>
          <a:xfrm>
            <a:off x="906750" y="2535175"/>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sp>
        <p:nvSpPr>
          <p:cNvPr id="251" name="Google Shape;251;p30"/>
          <p:cNvSpPr txBox="1"/>
          <p:nvPr/>
        </p:nvSpPr>
        <p:spPr>
          <a:xfrm>
            <a:off x="1093775" y="3193822"/>
            <a:ext cx="3846300" cy="44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Getting you results!</a:t>
            </a:r>
            <a:endParaRPr>
              <a:solidFill>
                <a:srgbClr val="111334"/>
              </a:solidFill>
              <a:latin typeface="Montserrat Medium"/>
              <a:ea typeface="Montserrat Medium"/>
              <a:cs typeface="Montserrat Medium"/>
              <a:sym typeface="Montserrat Medium"/>
            </a:endParaRPr>
          </a:p>
        </p:txBody>
      </p:sp>
      <p:sp>
        <p:nvSpPr>
          <p:cNvPr id="252" name="Google Shape;252;p30"/>
          <p:cNvSpPr/>
          <p:nvPr/>
        </p:nvSpPr>
        <p:spPr>
          <a:xfrm>
            <a:off x="906750" y="3193813"/>
            <a:ext cx="59100" cy="432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aseline="30000" sz="700">
              <a:solidFill>
                <a:srgbClr val="1C7CF5"/>
              </a:solidFill>
            </a:endParaRPr>
          </a:p>
        </p:txBody>
      </p:sp>
      <p:pic>
        <p:nvPicPr>
          <p:cNvPr id="253" name="Google Shape;253;p30"/>
          <p:cNvPicPr preferRelativeResize="0"/>
          <p:nvPr/>
        </p:nvPicPr>
        <p:blipFill rotWithShape="1">
          <a:blip r:embed="rId3">
            <a:alphaModFix/>
          </a:blip>
          <a:srcRect b="0" l="0" r="0" t="0"/>
          <a:stretch/>
        </p:blipFill>
        <p:spPr>
          <a:xfrm>
            <a:off x="5101025" y="1438275"/>
            <a:ext cx="2971874" cy="2619350"/>
          </a:xfrm>
          <a:prstGeom prst="rect">
            <a:avLst/>
          </a:prstGeom>
          <a:noFill/>
          <a:ln>
            <a:noFill/>
          </a:ln>
        </p:spPr>
      </p:pic>
      <p:sp>
        <p:nvSpPr>
          <p:cNvPr id="254" name="Google Shape;254;p30"/>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8" name="Shape 258"/>
        <p:cNvGrpSpPr/>
        <p:nvPr/>
      </p:nvGrpSpPr>
      <p:grpSpPr>
        <a:xfrm>
          <a:off x="0" y="0"/>
          <a:ext cx="0" cy="0"/>
          <a:chOff x="0" y="0"/>
          <a:chExt cx="0" cy="0"/>
        </a:xfrm>
      </p:grpSpPr>
      <p:sp>
        <p:nvSpPr>
          <p:cNvPr id="259" name="Google Shape;259;p31"/>
          <p:cNvSpPr txBox="1"/>
          <p:nvPr/>
        </p:nvSpPr>
        <p:spPr>
          <a:xfrm>
            <a:off x="1316850" y="3170128"/>
            <a:ext cx="6510300" cy="11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3D85C6"/>
                </a:solidFill>
                <a:latin typeface="Montserrat ExtraBold"/>
                <a:ea typeface="Montserrat ExtraBold"/>
                <a:cs typeface="Montserrat ExtraBold"/>
                <a:sym typeface="Montserrat ExtraBold"/>
              </a:rPr>
              <a:t>Fast Websites Matter:</a:t>
            </a:r>
            <a:endParaRPr sz="3000">
              <a:solidFill>
                <a:srgbClr val="3D85C6"/>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2100">
                <a:solidFill>
                  <a:srgbClr val="3D85C6"/>
                </a:solidFill>
                <a:latin typeface="Montserrat ExtraBold"/>
                <a:ea typeface="Montserrat ExtraBold"/>
                <a:cs typeface="Montserrat ExtraBold"/>
                <a:sym typeface="Montserrat ExtraBold"/>
              </a:rPr>
              <a:t>Google Core Web Vitals &amp; Site Speed</a:t>
            </a:r>
            <a:r>
              <a:rPr lang="en" sz="3000">
                <a:solidFill>
                  <a:srgbClr val="3D85C6"/>
                </a:solidFill>
                <a:latin typeface="Montserrat ExtraBold"/>
                <a:ea typeface="Montserrat ExtraBold"/>
                <a:cs typeface="Montserrat ExtraBold"/>
                <a:sym typeface="Montserrat ExtraBold"/>
              </a:rPr>
              <a:t> </a:t>
            </a:r>
            <a:endParaRPr sz="3000">
              <a:solidFill>
                <a:srgbClr val="3D85C6"/>
              </a:solidFill>
              <a:latin typeface="Montserrat ExtraBold"/>
              <a:ea typeface="Montserrat ExtraBold"/>
              <a:cs typeface="Montserrat ExtraBold"/>
              <a:sym typeface="Montserrat ExtraBold"/>
            </a:endParaRPr>
          </a:p>
        </p:txBody>
      </p:sp>
      <p:pic>
        <p:nvPicPr>
          <p:cNvPr id="260" name="Google Shape;260;p31"/>
          <p:cNvPicPr preferRelativeResize="0"/>
          <p:nvPr/>
        </p:nvPicPr>
        <p:blipFill>
          <a:blip r:embed="rId3">
            <a:alphaModFix/>
          </a:blip>
          <a:stretch>
            <a:fillRect/>
          </a:stretch>
        </p:blipFill>
        <p:spPr>
          <a:xfrm>
            <a:off x="2548075" y="676234"/>
            <a:ext cx="4047824" cy="2490699"/>
          </a:xfrm>
          <a:prstGeom prst="rect">
            <a:avLst/>
          </a:prstGeom>
          <a:noFill/>
          <a:ln>
            <a:noFill/>
          </a:ln>
        </p:spPr>
      </p:pic>
      <p:sp>
        <p:nvSpPr>
          <p:cNvPr id="261" name="Google Shape;261;p31"/>
          <p:cNvSpPr/>
          <p:nvPr/>
        </p:nvSpPr>
        <p:spPr>
          <a:xfrm>
            <a:off x="230300" y="158125"/>
            <a:ext cx="1151400" cy="5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Your Logo Here</a:t>
            </a:r>
            <a:endParaRPr/>
          </a:p>
        </p:txBody>
      </p:sp>
      <p:sp>
        <p:nvSpPr>
          <p:cNvPr id="262" name="Google Shape;262;p31"/>
          <p:cNvSpPr txBox="1"/>
          <p:nvPr/>
        </p:nvSpPr>
        <p:spPr>
          <a:xfrm>
            <a:off x="0" y="4779300"/>
            <a:ext cx="914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a:ea typeface="Montserrat"/>
                <a:cs typeface="Montserrat"/>
                <a:sym typeface="Montserrat"/>
              </a:rPr>
              <a:t>Youragency.com | 1-415-555-1212 | contact@youragency.com</a:t>
            </a:r>
            <a:endParaRPr sz="9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 name="Shape 67"/>
        <p:cNvGrpSpPr/>
        <p:nvPr/>
      </p:nvGrpSpPr>
      <p:grpSpPr>
        <a:xfrm>
          <a:off x="0" y="0"/>
          <a:ext cx="0" cy="0"/>
          <a:chOff x="0" y="0"/>
          <a:chExt cx="0" cy="0"/>
        </a:xfrm>
      </p:grpSpPr>
      <p:sp>
        <p:nvSpPr>
          <p:cNvPr id="68" name="Google Shape;68;p15"/>
          <p:cNvSpPr/>
          <p:nvPr/>
        </p:nvSpPr>
        <p:spPr>
          <a:xfrm>
            <a:off x="820025" y="1167068"/>
            <a:ext cx="59100" cy="465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3D85C6"/>
              </a:solidFill>
            </a:endParaRPr>
          </a:p>
        </p:txBody>
      </p:sp>
      <p:sp>
        <p:nvSpPr>
          <p:cNvPr id="69" name="Google Shape;69;p15"/>
          <p:cNvSpPr txBox="1"/>
          <p:nvPr/>
        </p:nvSpPr>
        <p:spPr>
          <a:xfrm>
            <a:off x="1070650" y="1253575"/>
            <a:ext cx="3880500" cy="465000"/>
          </a:xfrm>
          <a:prstGeom prst="rect">
            <a:avLst/>
          </a:prstGeom>
          <a:noFill/>
          <a:ln>
            <a:noFill/>
          </a:ln>
        </p:spPr>
        <p:txBody>
          <a:bodyPr anchorCtr="0" anchor="t" bIns="45725" lIns="45725" spcFirstLastPara="1" rIns="45725" wrap="square" tIns="45725">
            <a:noAutofit/>
          </a:bodyPr>
          <a:lstStyle/>
          <a:p>
            <a:pPr indent="0" lvl="0" marL="0" rtl="0" algn="l">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Why fast websites matter to business</a:t>
            </a:r>
            <a:endParaRPr sz="700">
              <a:solidFill>
                <a:schemeClr val="dk1"/>
              </a:solidFill>
              <a:latin typeface="Montserrat Medium"/>
              <a:ea typeface="Montserrat Medium"/>
              <a:cs typeface="Montserrat Medium"/>
              <a:sym typeface="Montserrat Medium"/>
            </a:endParaRPr>
          </a:p>
        </p:txBody>
      </p:sp>
      <p:sp>
        <p:nvSpPr>
          <p:cNvPr id="70" name="Google Shape;70;p15"/>
          <p:cNvSpPr txBox="1"/>
          <p:nvPr/>
        </p:nvSpPr>
        <p:spPr>
          <a:xfrm>
            <a:off x="1069475" y="1790850"/>
            <a:ext cx="3061200" cy="664500"/>
          </a:xfrm>
          <a:prstGeom prst="rect">
            <a:avLst/>
          </a:prstGeom>
          <a:noFill/>
          <a:ln>
            <a:noFill/>
          </a:ln>
        </p:spPr>
        <p:txBody>
          <a:bodyPr anchorCtr="0" anchor="ctr" bIns="45725" lIns="45725" spcFirstLastPara="1" rIns="45725" wrap="square" tIns="45725">
            <a:noAutofit/>
          </a:bodyPr>
          <a:lstStyle/>
          <a:p>
            <a:pPr indent="0" lvl="0" marL="0" rtl="0" algn="l">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Google Core Web Vitals</a:t>
            </a:r>
            <a:endParaRPr sz="700">
              <a:solidFill>
                <a:schemeClr val="dk1"/>
              </a:solidFill>
              <a:latin typeface="Montserrat Medium"/>
              <a:ea typeface="Montserrat Medium"/>
              <a:cs typeface="Montserrat Medium"/>
              <a:sym typeface="Montserrat Medium"/>
            </a:endParaRPr>
          </a:p>
        </p:txBody>
      </p:sp>
      <p:sp>
        <p:nvSpPr>
          <p:cNvPr id="71" name="Google Shape;71;p15"/>
          <p:cNvSpPr txBox="1"/>
          <p:nvPr/>
        </p:nvSpPr>
        <p:spPr>
          <a:xfrm>
            <a:off x="1070638" y="2710256"/>
            <a:ext cx="2792100" cy="354600"/>
          </a:xfrm>
          <a:prstGeom prst="rect">
            <a:avLst/>
          </a:prstGeom>
          <a:noFill/>
          <a:ln>
            <a:noFill/>
          </a:ln>
        </p:spPr>
        <p:txBody>
          <a:bodyPr anchorCtr="0" anchor="t" bIns="45725" lIns="45725" spcFirstLastPara="1" rIns="45725" wrap="square" tIns="45725">
            <a:noAutofit/>
          </a:bodyPr>
          <a:lstStyle/>
          <a:p>
            <a:pPr indent="0" lvl="0" marL="0" rtl="0" algn="l">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What is a good website performance score?</a:t>
            </a:r>
            <a:endParaRPr>
              <a:solidFill>
                <a:schemeClr val="dk1"/>
              </a:solidFill>
              <a:latin typeface="Montserrat Medium"/>
              <a:ea typeface="Montserrat Medium"/>
              <a:cs typeface="Montserrat Medium"/>
              <a:sym typeface="Montserrat Medium"/>
            </a:endParaRPr>
          </a:p>
        </p:txBody>
      </p:sp>
      <p:sp>
        <p:nvSpPr>
          <p:cNvPr id="72" name="Google Shape;72;p15"/>
          <p:cNvSpPr txBox="1"/>
          <p:nvPr>
            <p:ph type="title"/>
          </p:nvPr>
        </p:nvSpPr>
        <p:spPr>
          <a:xfrm>
            <a:off x="652550" y="414575"/>
            <a:ext cx="6088800" cy="54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500">
                <a:solidFill>
                  <a:srgbClr val="3D85C6"/>
                </a:solidFill>
                <a:latin typeface="Montserrat"/>
                <a:ea typeface="Montserrat"/>
                <a:cs typeface="Montserrat"/>
                <a:sym typeface="Montserrat"/>
              </a:rPr>
              <a:t>What’s in this Presentation?</a:t>
            </a:r>
            <a:endParaRPr b="1" sz="2500">
              <a:solidFill>
                <a:srgbClr val="3D85C6"/>
              </a:solidFill>
              <a:latin typeface="Montserrat"/>
              <a:ea typeface="Montserrat"/>
              <a:cs typeface="Montserrat"/>
              <a:sym typeface="Montserrat"/>
            </a:endParaRPr>
          </a:p>
        </p:txBody>
      </p:sp>
      <p:sp>
        <p:nvSpPr>
          <p:cNvPr id="73" name="Google Shape;73;p15"/>
          <p:cNvSpPr/>
          <p:nvPr/>
        </p:nvSpPr>
        <p:spPr>
          <a:xfrm>
            <a:off x="820025" y="1896855"/>
            <a:ext cx="59100" cy="465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74" name="Google Shape;74;p15"/>
          <p:cNvSpPr/>
          <p:nvPr/>
        </p:nvSpPr>
        <p:spPr>
          <a:xfrm>
            <a:off x="820025" y="2626642"/>
            <a:ext cx="59100" cy="465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75" name="Google Shape;75;p15"/>
          <p:cNvSpPr txBox="1"/>
          <p:nvPr/>
        </p:nvSpPr>
        <p:spPr>
          <a:xfrm>
            <a:off x="1092219" y="3391050"/>
            <a:ext cx="3440100" cy="6645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How you can make your site fast</a:t>
            </a:r>
            <a:endParaRPr>
              <a:solidFill>
                <a:schemeClr val="dk1"/>
              </a:solidFill>
              <a:latin typeface="Montserrat Medium"/>
              <a:ea typeface="Montserrat Medium"/>
              <a:cs typeface="Montserrat Medium"/>
              <a:sym typeface="Montserrat Medium"/>
            </a:endParaRPr>
          </a:p>
        </p:txBody>
      </p:sp>
      <p:sp>
        <p:nvSpPr>
          <p:cNvPr id="76" name="Google Shape;76;p15"/>
          <p:cNvSpPr/>
          <p:nvPr/>
        </p:nvSpPr>
        <p:spPr>
          <a:xfrm>
            <a:off x="842763" y="3497055"/>
            <a:ext cx="59100" cy="465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77" name="Google Shape;77;p15"/>
          <p:cNvSpPr/>
          <p:nvPr/>
        </p:nvSpPr>
        <p:spPr>
          <a:xfrm>
            <a:off x="8205150" y="47054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Your Logo Here</a:t>
            </a:r>
            <a:endParaRPr sz="900">
              <a:solidFill>
                <a:schemeClr val="dk1"/>
              </a:solidFill>
            </a:endParaRPr>
          </a:p>
        </p:txBody>
      </p:sp>
      <p:sp>
        <p:nvSpPr>
          <p:cNvPr id="78" name="Google Shape;78;p15"/>
          <p:cNvSpPr txBox="1"/>
          <p:nvPr/>
        </p:nvSpPr>
        <p:spPr>
          <a:xfrm>
            <a:off x="1098007" y="4310456"/>
            <a:ext cx="2792100" cy="354600"/>
          </a:xfrm>
          <a:prstGeom prst="rect">
            <a:avLst/>
          </a:prstGeom>
          <a:noFill/>
          <a:ln>
            <a:noFill/>
          </a:ln>
        </p:spPr>
        <p:txBody>
          <a:bodyPr anchorCtr="0" anchor="t" bIns="45725" lIns="45725" spcFirstLastPara="1" rIns="45725" wrap="square" tIns="45725">
            <a:noAutofit/>
          </a:bodyPr>
          <a:lstStyle/>
          <a:p>
            <a:pPr indent="0" lvl="0" marL="0" rtl="0" algn="l">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How we can help</a:t>
            </a:r>
            <a:endParaRPr>
              <a:solidFill>
                <a:schemeClr val="dk1"/>
              </a:solidFill>
              <a:latin typeface="Montserrat Medium"/>
              <a:ea typeface="Montserrat Medium"/>
              <a:cs typeface="Montserrat Medium"/>
              <a:sym typeface="Montserrat Medium"/>
            </a:endParaRPr>
          </a:p>
        </p:txBody>
      </p:sp>
      <p:sp>
        <p:nvSpPr>
          <p:cNvPr id="79" name="Google Shape;79;p15"/>
          <p:cNvSpPr/>
          <p:nvPr/>
        </p:nvSpPr>
        <p:spPr>
          <a:xfrm>
            <a:off x="847394" y="4226842"/>
            <a:ext cx="59100" cy="4650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pic>
        <p:nvPicPr>
          <p:cNvPr id="80" name="Google Shape;80;p15"/>
          <p:cNvPicPr preferRelativeResize="0"/>
          <p:nvPr/>
        </p:nvPicPr>
        <p:blipFill>
          <a:blip r:embed="rId3">
            <a:alphaModFix/>
          </a:blip>
          <a:stretch>
            <a:fillRect/>
          </a:stretch>
        </p:blipFill>
        <p:spPr>
          <a:xfrm>
            <a:off x="4951275" y="1626201"/>
            <a:ext cx="3714825" cy="2285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2075625" y="3851000"/>
            <a:ext cx="4969800" cy="55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rgbClr val="3D85C6"/>
                </a:solidFill>
                <a:latin typeface="Montserrat ExtraBold"/>
                <a:ea typeface="Montserrat ExtraBold"/>
                <a:cs typeface="Montserrat ExtraBold"/>
                <a:sym typeface="Montserrat ExtraBold"/>
              </a:rPr>
              <a:t>Why Fast Websites Matter to Business</a:t>
            </a:r>
            <a:endParaRPr sz="2400">
              <a:solidFill>
                <a:srgbClr val="3D85C6"/>
              </a:solidFill>
              <a:latin typeface="Montserrat ExtraBold"/>
              <a:ea typeface="Montserrat ExtraBold"/>
              <a:cs typeface="Montserrat ExtraBold"/>
              <a:sym typeface="Montserrat ExtraBold"/>
            </a:endParaRPr>
          </a:p>
        </p:txBody>
      </p:sp>
      <p:sp>
        <p:nvSpPr>
          <p:cNvPr id="86" name="Google Shape;86;p16"/>
          <p:cNvSpPr/>
          <p:nvPr/>
        </p:nvSpPr>
        <p:spPr>
          <a:xfrm>
            <a:off x="8205150" y="47054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pic>
        <p:nvPicPr>
          <p:cNvPr id="87" name="Google Shape;87;p16"/>
          <p:cNvPicPr preferRelativeResize="0"/>
          <p:nvPr/>
        </p:nvPicPr>
        <p:blipFill rotWithShape="1">
          <a:blip r:embed="rId3">
            <a:alphaModFix/>
          </a:blip>
          <a:srcRect b="14993" l="31815" r="27494" t="15237"/>
          <a:stretch/>
        </p:blipFill>
        <p:spPr>
          <a:xfrm>
            <a:off x="3125137" y="262500"/>
            <a:ext cx="2870774" cy="358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91" name="Shape 91"/>
        <p:cNvGrpSpPr/>
        <p:nvPr/>
      </p:nvGrpSpPr>
      <p:grpSpPr>
        <a:xfrm>
          <a:off x="0" y="0"/>
          <a:ext cx="0" cy="0"/>
          <a:chOff x="0" y="0"/>
          <a:chExt cx="0" cy="0"/>
        </a:xfrm>
      </p:grpSpPr>
      <p:sp>
        <p:nvSpPr>
          <p:cNvPr id="92" name="Google Shape;92;p17"/>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3D85C6"/>
              </a:solidFill>
            </a:endParaRPr>
          </a:p>
        </p:txBody>
      </p:sp>
      <p:sp>
        <p:nvSpPr>
          <p:cNvPr id="93" name="Google Shape;93;p17"/>
          <p:cNvSpPr txBox="1"/>
          <p:nvPr/>
        </p:nvSpPr>
        <p:spPr>
          <a:xfrm>
            <a:off x="1093775" y="1957294"/>
            <a:ext cx="34794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Conversions drop by 2% to 4% for every </a:t>
            </a:r>
            <a:r>
              <a:rPr b="1" lang="en">
                <a:solidFill>
                  <a:schemeClr val="dk1"/>
                </a:solidFill>
                <a:latin typeface="Montserrat"/>
                <a:ea typeface="Montserrat"/>
                <a:cs typeface="Montserrat"/>
                <a:sym typeface="Montserrat"/>
              </a:rPr>
              <a:t>second</a:t>
            </a:r>
            <a:r>
              <a:rPr lang="en">
                <a:solidFill>
                  <a:schemeClr val="dk1"/>
                </a:solidFill>
                <a:latin typeface="Montserrat Medium"/>
                <a:ea typeface="Montserrat Medium"/>
                <a:cs typeface="Montserrat Medium"/>
                <a:sym typeface="Montserrat Medium"/>
              </a:rPr>
              <a:t> it takes a website to load</a:t>
            </a:r>
            <a:endParaRPr>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94" name="Google Shape;94;p17"/>
          <p:cNvSpPr txBox="1"/>
          <p:nvPr>
            <p:ph type="title"/>
          </p:nvPr>
        </p:nvSpPr>
        <p:spPr>
          <a:xfrm>
            <a:off x="772525" y="1028700"/>
            <a:ext cx="5297100" cy="51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Fast Websites Convert Better </a:t>
            </a:r>
            <a:endParaRPr sz="2400">
              <a:solidFill>
                <a:srgbClr val="3D85C6"/>
              </a:solidFill>
              <a:latin typeface="Montserrat ExtraBold"/>
              <a:ea typeface="Montserrat ExtraBold"/>
              <a:cs typeface="Montserrat ExtraBold"/>
              <a:sym typeface="Montserrat ExtraBold"/>
            </a:endParaRPr>
          </a:p>
        </p:txBody>
      </p:sp>
      <p:sp>
        <p:nvSpPr>
          <p:cNvPr id="95" name="Google Shape;95;p17"/>
          <p:cNvSpPr/>
          <p:nvPr/>
        </p:nvSpPr>
        <p:spPr>
          <a:xfrm>
            <a:off x="906750" y="2000886"/>
            <a:ext cx="59100" cy="6528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96" name="Google Shape;96;p17"/>
          <p:cNvSpPr/>
          <p:nvPr/>
        </p:nvSpPr>
        <p:spPr>
          <a:xfrm>
            <a:off x="906750" y="2965150"/>
            <a:ext cx="59100" cy="8784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97" name="Google Shape;97;p17"/>
          <p:cNvSpPr txBox="1"/>
          <p:nvPr/>
        </p:nvSpPr>
        <p:spPr>
          <a:xfrm>
            <a:off x="1093775" y="3024750"/>
            <a:ext cx="4450200" cy="11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The first five seconds of page load time have the highest impact on website conversion rates</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98" name="Google Shape;98;p17"/>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pic>
        <p:nvPicPr>
          <p:cNvPr id="99" name="Google Shape;99;p17"/>
          <p:cNvPicPr preferRelativeResize="0"/>
          <p:nvPr/>
        </p:nvPicPr>
        <p:blipFill rotWithShape="1">
          <a:blip r:embed="rId3">
            <a:alphaModFix/>
          </a:blip>
          <a:srcRect b="14993" l="31815" r="27494" t="15237"/>
          <a:stretch/>
        </p:blipFill>
        <p:spPr>
          <a:xfrm>
            <a:off x="5884850" y="693125"/>
            <a:ext cx="2870774" cy="358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03" name="Shape 103"/>
        <p:cNvGrpSpPr/>
        <p:nvPr/>
      </p:nvGrpSpPr>
      <p:grpSpPr>
        <a:xfrm>
          <a:off x="0" y="0"/>
          <a:ext cx="0" cy="0"/>
          <a:chOff x="0" y="0"/>
          <a:chExt cx="0" cy="0"/>
        </a:xfrm>
      </p:grpSpPr>
      <p:sp>
        <p:nvSpPr>
          <p:cNvPr id="104" name="Google Shape;104;p18"/>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3D85C6"/>
              </a:solidFill>
            </a:endParaRPr>
          </a:p>
        </p:txBody>
      </p:sp>
      <p:sp>
        <p:nvSpPr>
          <p:cNvPr id="105" name="Google Shape;105;p18"/>
          <p:cNvSpPr txBox="1"/>
          <p:nvPr/>
        </p:nvSpPr>
        <p:spPr>
          <a:xfrm>
            <a:off x="1093775" y="1881100"/>
            <a:ext cx="49758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Users won't wait for a slow web page to load, since there are many other options available that are just a click away</a:t>
            </a:r>
            <a:endParaRPr sz="1400">
              <a:solidFill>
                <a:schemeClr val="dk1"/>
              </a:solidFill>
              <a:latin typeface="Montserrat Medium"/>
              <a:ea typeface="Montserrat Medium"/>
              <a:cs typeface="Montserrat Medium"/>
              <a:sym typeface="Montserrat Medium"/>
            </a:endParaRPr>
          </a:p>
        </p:txBody>
      </p:sp>
      <p:sp>
        <p:nvSpPr>
          <p:cNvPr id="106" name="Google Shape;106;p18"/>
          <p:cNvSpPr txBox="1"/>
          <p:nvPr>
            <p:ph type="title"/>
          </p:nvPr>
        </p:nvSpPr>
        <p:spPr>
          <a:xfrm>
            <a:off x="772525" y="647700"/>
            <a:ext cx="5297100" cy="51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Fast Websites Provide a Better Experience for Users </a:t>
            </a:r>
            <a:endParaRPr sz="2400">
              <a:solidFill>
                <a:srgbClr val="3D85C6"/>
              </a:solidFill>
              <a:latin typeface="Montserrat ExtraBold"/>
              <a:ea typeface="Montserrat ExtraBold"/>
              <a:cs typeface="Montserrat ExtraBold"/>
              <a:sym typeface="Montserrat ExtraBold"/>
            </a:endParaRPr>
          </a:p>
        </p:txBody>
      </p:sp>
      <p:sp>
        <p:nvSpPr>
          <p:cNvPr id="107" name="Google Shape;107;p18"/>
          <p:cNvSpPr/>
          <p:nvPr/>
        </p:nvSpPr>
        <p:spPr>
          <a:xfrm>
            <a:off x="906750" y="2000886"/>
            <a:ext cx="59100" cy="6528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108" name="Google Shape;108;p18"/>
          <p:cNvSpPr txBox="1"/>
          <p:nvPr/>
        </p:nvSpPr>
        <p:spPr>
          <a:xfrm>
            <a:off x="1093775" y="2948551"/>
            <a:ext cx="4975800" cy="71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Montserrat Medium"/>
                <a:ea typeface="Montserrat Medium"/>
                <a:cs typeface="Montserrat Medium"/>
                <a:sym typeface="Montserrat Medium"/>
              </a:rPr>
              <a:t>Web pages that don’t provide a good </a:t>
            </a:r>
            <a:r>
              <a:rPr lang="en">
                <a:solidFill>
                  <a:schemeClr val="dk1"/>
                </a:solidFill>
                <a:latin typeface="Montserrat Medium"/>
                <a:ea typeface="Montserrat Medium"/>
                <a:cs typeface="Montserrat Medium"/>
                <a:sym typeface="Montserrat Medium"/>
              </a:rPr>
              <a:t>experience will turn off site visitors</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
        <p:nvSpPr>
          <p:cNvPr id="109" name="Google Shape;109;p18"/>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
        <p:nvSpPr>
          <p:cNvPr id="110" name="Google Shape;110;p18"/>
          <p:cNvSpPr/>
          <p:nvPr/>
        </p:nvSpPr>
        <p:spPr>
          <a:xfrm>
            <a:off x="906750" y="2991477"/>
            <a:ext cx="59100" cy="5163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111" name="Google Shape;111;p18"/>
          <p:cNvSpPr/>
          <p:nvPr/>
        </p:nvSpPr>
        <p:spPr>
          <a:xfrm>
            <a:off x="906750" y="3829675"/>
            <a:ext cx="59100" cy="6528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3D85C6"/>
              </a:solidFill>
            </a:endParaRPr>
          </a:p>
        </p:txBody>
      </p:sp>
      <p:sp>
        <p:nvSpPr>
          <p:cNvPr id="112" name="Google Shape;112;p18"/>
          <p:cNvSpPr txBox="1"/>
          <p:nvPr/>
        </p:nvSpPr>
        <p:spPr>
          <a:xfrm>
            <a:off x="1093775" y="3481951"/>
            <a:ext cx="4975800" cy="71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1"/>
                </a:solidFill>
                <a:latin typeface="Montserrat Medium"/>
                <a:ea typeface="Montserrat Medium"/>
                <a:cs typeface="Montserrat Medium"/>
                <a:sym typeface="Montserrat Medium"/>
              </a:rPr>
              <a:t>Visitors abandon sites at 10x rate when a web page goes from 2sec to 10sec load time</a:t>
            </a:r>
            <a:endParaRPr>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pic>
        <p:nvPicPr>
          <p:cNvPr id="113" name="Google Shape;113;p18"/>
          <p:cNvPicPr preferRelativeResize="0"/>
          <p:nvPr/>
        </p:nvPicPr>
        <p:blipFill>
          <a:blip r:embed="rId3">
            <a:alphaModFix/>
          </a:blip>
          <a:stretch>
            <a:fillRect/>
          </a:stretch>
        </p:blipFill>
        <p:spPr>
          <a:xfrm>
            <a:off x="6414575" y="1274225"/>
            <a:ext cx="2108776" cy="30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17" name="Shape 117"/>
        <p:cNvGrpSpPr/>
        <p:nvPr/>
      </p:nvGrpSpPr>
      <p:grpSpPr>
        <a:xfrm>
          <a:off x="0" y="0"/>
          <a:ext cx="0" cy="0"/>
          <a:chOff x="0" y="0"/>
          <a:chExt cx="0" cy="0"/>
        </a:xfrm>
      </p:grpSpPr>
      <p:sp>
        <p:nvSpPr>
          <p:cNvPr id="118" name="Google Shape;118;p19"/>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3D85C6"/>
              </a:solidFill>
            </a:endParaRPr>
          </a:p>
        </p:txBody>
      </p:sp>
      <p:sp>
        <p:nvSpPr>
          <p:cNvPr id="119" name="Google Shape;119;p19"/>
          <p:cNvSpPr txBox="1"/>
          <p:nvPr>
            <p:ph type="title"/>
          </p:nvPr>
        </p:nvSpPr>
        <p:spPr>
          <a:xfrm>
            <a:off x="1001125" y="571500"/>
            <a:ext cx="7104000" cy="51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Fast Websites Can Rank Better on Google</a:t>
            </a:r>
            <a:endParaRPr sz="2400">
              <a:solidFill>
                <a:srgbClr val="3D85C6"/>
              </a:solidFill>
              <a:latin typeface="Montserrat ExtraBold"/>
              <a:ea typeface="Montserrat ExtraBold"/>
              <a:cs typeface="Montserrat ExtraBold"/>
              <a:sym typeface="Montserrat ExtraBold"/>
            </a:endParaRPr>
          </a:p>
        </p:txBody>
      </p:sp>
      <p:sp>
        <p:nvSpPr>
          <p:cNvPr id="120" name="Google Shape;120;p19"/>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pic>
        <p:nvPicPr>
          <p:cNvPr id="121" name="Google Shape;121;p19"/>
          <p:cNvPicPr preferRelativeResize="0"/>
          <p:nvPr/>
        </p:nvPicPr>
        <p:blipFill rotWithShape="1">
          <a:blip r:embed="rId3">
            <a:alphaModFix/>
          </a:blip>
          <a:srcRect b="24522" l="0" r="0" t="0"/>
          <a:stretch/>
        </p:blipFill>
        <p:spPr>
          <a:xfrm>
            <a:off x="1340350" y="1384475"/>
            <a:ext cx="6383899" cy="2934575"/>
          </a:xfrm>
          <a:prstGeom prst="rect">
            <a:avLst/>
          </a:prstGeom>
          <a:noFill/>
          <a:ln cap="flat" cmpd="sng" w="9525">
            <a:solidFill>
              <a:schemeClr val="dk2"/>
            </a:solidFill>
            <a:prstDash val="solid"/>
            <a:round/>
            <a:headEnd len="sm" w="sm" type="none"/>
            <a:tailEnd len="sm" w="sm" type="none"/>
          </a:ln>
        </p:spPr>
      </p:pic>
      <p:sp>
        <p:nvSpPr>
          <p:cNvPr id="122" name="Google Shape;122;p19"/>
          <p:cNvSpPr txBox="1"/>
          <p:nvPr/>
        </p:nvSpPr>
        <p:spPr>
          <a:xfrm>
            <a:off x="1340450" y="4415900"/>
            <a:ext cx="638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H</a:t>
            </a:r>
            <a:r>
              <a:rPr lang="en">
                <a:latin typeface="Montserrat Medium"/>
                <a:ea typeface="Montserrat Medium"/>
                <a:cs typeface="Montserrat Medium"/>
                <a:sym typeface="Montserrat Medium"/>
              </a:rPr>
              <a:t>ere is </a:t>
            </a:r>
            <a:r>
              <a:rPr lang="en" u="sng">
                <a:solidFill>
                  <a:schemeClr val="hlink"/>
                </a:solidFill>
                <a:latin typeface="Montserrat Medium"/>
                <a:ea typeface="Montserrat Medium"/>
                <a:cs typeface="Montserrat Medium"/>
                <a:sym typeface="Montserrat Medium"/>
                <a:hlinkClick r:id="rId4"/>
              </a:rPr>
              <a:t>Google’s official position</a:t>
            </a:r>
            <a:r>
              <a:rPr lang="en">
                <a:latin typeface="Montserrat Medium"/>
                <a:ea typeface="Montserrat Medium"/>
                <a:cs typeface="Montserrat Medium"/>
                <a:sym typeface="Montserrat Medium"/>
              </a:rPr>
              <a:t>.</a:t>
            </a:r>
            <a:endParaRPr>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6" name="Shape 126"/>
        <p:cNvGrpSpPr/>
        <p:nvPr/>
      </p:nvGrpSpPr>
      <p:grpSpPr>
        <a:xfrm>
          <a:off x="0" y="0"/>
          <a:ext cx="0" cy="0"/>
          <a:chOff x="0" y="0"/>
          <a:chExt cx="0" cy="0"/>
        </a:xfrm>
      </p:grpSpPr>
      <p:sp>
        <p:nvSpPr>
          <p:cNvPr id="127" name="Google Shape;127;p20"/>
          <p:cNvSpPr txBox="1"/>
          <p:nvPr>
            <p:ph type="title"/>
          </p:nvPr>
        </p:nvSpPr>
        <p:spPr>
          <a:xfrm>
            <a:off x="2075625" y="3851000"/>
            <a:ext cx="4969800" cy="55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rgbClr val="3D85C6"/>
                </a:solidFill>
                <a:latin typeface="Montserrat ExtraBold"/>
                <a:ea typeface="Montserrat ExtraBold"/>
                <a:cs typeface="Montserrat ExtraBold"/>
                <a:sym typeface="Montserrat ExtraBold"/>
              </a:rPr>
              <a:t>New in 2021:</a:t>
            </a:r>
            <a:endParaRPr sz="2400">
              <a:solidFill>
                <a:srgbClr val="3D85C6"/>
              </a:solidFill>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Clr>
                <a:schemeClr val="dk1"/>
              </a:buClr>
              <a:buSzPts val="1100"/>
              <a:buFont typeface="Arial"/>
              <a:buNone/>
            </a:pPr>
            <a:r>
              <a:rPr lang="en" sz="2400">
                <a:solidFill>
                  <a:srgbClr val="3D85C6"/>
                </a:solidFill>
                <a:latin typeface="Montserrat ExtraBold"/>
                <a:ea typeface="Montserrat ExtraBold"/>
                <a:cs typeface="Montserrat ExtraBold"/>
                <a:sym typeface="Montserrat ExtraBold"/>
              </a:rPr>
              <a:t>Google Core Web Vitals</a:t>
            </a:r>
            <a:endParaRPr sz="2400">
              <a:solidFill>
                <a:srgbClr val="3D85C6"/>
              </a:solidFill>
              <a:latin typeface="Montserrat ExtraBold"/>
              <a:ea typeface="Montserrat ExtraBold"/>
              <a:cs typeface="Montserrat ExtraBold"/>
              <a:sym typeface="Montserrat ExtraBold"/>
            </a:endParaRPr>
          </a:p>
          <a:p>
            <a:pPr indent="0" lvl="0" marL="0" rtl="0" algn="ctr">
              <a:lnSpc>
                <a:spcPct val="115000"/>
              </a:lnSpc>
              <a:spcBef>
                <a:spcPts val="0"/>
              </a:spcBef>
              <a:spcAft>
                <a:spcPts val="0"/>
              </a:spcAft>
              <a:buNone/>
            </a:pPr>
            <a:r>
              <a:t/>
            </a:r>
            <a:endParaRPr sz="2400">
              <a:latin typeface="Montserrat ExtraBold"/>
              <a:ea typeface="Montserrat ExtraBold"/>
              <a:cs typeface="Montserrat ExtraBold"/>
              <a:sym typeface="Montserrat ExtraBold"/>
            </a:endParaRPr>
          </a:p>
        </p:txBody>
      </p:sp>
      <p:pic>
        <p:nvPicPr>
          <p:cNvPr id="128" name="Google Shape;128;p20"/>
          <p:cNvPicPr preferRelativeResize="0"/>
          <p:nvPr/>
        </p:nvPicPr>
        <p:blipFill>
          <a:blip r:embed="rId3">
            <a:alphaModFix/>
          </a:blip>
          <a:stretch>
            <a:fillRect/>
          </a:stretch>
        </p:blipFill>
        <p:spPr>
          <a:xfrm>
            <a:off x="2714687" y="797825"/>
            <a:ext cx="3714477" cy="2900776"/>
          </a:xfrm>
          <a:prstGeom prst="rect">
            <a:avLst/>
          </a:prstGeom>
          <a:noFill/>
          <a:ln>
            <a:noFill/>
          </a:ln>
        </p:spPr>
      </p:pic>
      <p:sp>
        <p:nvSpPr>
          <p:cNvPr id="129" name="Google Shape;129;p20"/>
          <p:cNvSpPr/>
          <p:nvPr/>
        </p:nvSpPr>
        <p:spPr>
          <a:xfrm>
            <a:off x="8205150" y="47054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33" name="Shape 133"/>
        <p:cNvGrpSpPr/>
        <p:nvPr/>
      </p:nvGrpSpPr>
      <p:grpSpPr>
        <a:xfrm>
          <a:off x="0" y="0"/>
          <a:ext cx="0" cy="0"/>
          <a:chOff x="0" y="0"/>
          <a:chExt cx="0" cy="0"/>
        </a:xfrm>
      </p:grpSpPr>
      <p:sp>
        <p:nvSpPr>
          <p:cNvPr id="134" name="Google Shape;134;p21"/>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21"/>
          <p:cNvSpPr txBox="1"/>
          <p:nvPr/>
        </p:nvSpPr>
        <p:spPr>
          <a:xfrm>
            <a:off x="1093775" y="1728700"/>
            <a:ext cx="4359000" cy="8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Google’s new metrics for quickly summarizing the user experience performance of a website. </a:t>
            </a:r>
            <a:endParaRPr sz="1400">
              <a:solidFill>
                <a:srgbClr val="111334"/>
              </a:solidFill>
              <a:latin typeface="Montserrat Medium"/>
              <a:ea typeface="Montserrat Medium"/>
              <a:cs typeface="Montserrat Medium"/>
              <a:sym typeface="Montserrat Medium"/>
            </a:endParaRPr>
          </a:p>
        </p:txBody>
      </p:sp>
      <p:sp>
        <p:nvSpPr>
          <p:cNvPr id="136" name="Google Shape;136;p21"/>
          <p:cNvSpPr txBox="1"/>
          <p:nvPr>
            <p:ph type="title"/>
          </p:nvPr>
        </p:nvSpPr>
        <p:spPr>
          <a:xfrm>
            <a:off x="772525" y="1028700"/>
            <a:ext cx="4771500" cy="51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Google Core Web Vitals</a:t>
            </a:r>
            <a:endParaRPr sz="2400">
              <a:solidFill>
                <a:srgbClr val="3D85C6"/>
              </a:solidFill>
              <a:latin typeface="Montserrat ExtraBold"/>
              <a:ea typeface="Montserrat ExtraBold"/>
              <a:cs typeface="Montserrat ExtraBold"/>
              <a:sym typeface="Montserrat ExtraBold"/>
            </a:endParaRPr>
          </a:p>
        </p:txBody>
      </p:sp>
      <p:sp>
        <p:nvSpPr>
          <p:cNvPr id="137" name="Google Shape;137;p21"/>
          <p:cNvSpPr/>
          <p:nvPr/>
        </p:nvSpPr>
        <p:spPr>
          <a:xfrm>
            <a:off x="906750" y="1772272"/>
            <a:ext cx="59100" cy="8784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38" name="Google Shape;138;p21"/>
          <p:cNvSpPr/>
          <p:nvPr/>
        </p:nvSpPr>
        <p:spPr>
          <a:xfrm>
            <a:off x="906750" y="2965151"/>
            <a:ext cx="59100" cy="12162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sp>
        <p:nvSpPr>
          <p:cNvPr id="139" name="Google Shape;139;p21"/>
          <p:cNvSpPr txBox="1"/>
          <p:nvPr/>
        </p:nvSpPr>
        <p:spPr>
          <a:xfrm>
            <a:off x="1093775" y="2872350"/>
            <a:ext cx="4450200" cy="11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11334"/>
                </a:solidFill>
                <a:latin typeface="Montserrat Medium"/>
                <a:ea typeface="Montserrat Medium"/>
                <a:cs typeface="Montserrat Medium"/>
                <a:sym typeface="Montserrat Medium"/>
              </a:rPr>
              <a:t>Three important metrics:</a:t>
            </a:r>
            <a:endParaRPr>
              <a:solidFill>
                <a:srgbClr val="111334"/>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rgbClr val="111334"/>
                </a:solidFill>
                <a:latin typeface="Montserrat Medium"/>
                <a:ea typeface="Montserrat Medium"/>
                <a:cs typeface="Montserrat Medium"/>
                <a:sym typeface="Montserrat Medium"/>
              </a:rPr>
              <a:t>Loading Speed - LCP </a:t>
            </a:r>
            <a:r>
              <a:rPr lang="en">
                <a:solidFill>
                  <a:srgbClr val="111334"/>
                </a:solidFill>
                <a:latin typeface="Montserrat"/>
                <a:ea typeface="Montserrat"/>
                <a:cs typeface="Montserrat"/>
                <a:sym typeface="Montserrat"/>
              </a:rPr>
              <a:t>(Largest Contentful Paint)</a:t>
            </a:r>
            <a:endParaRPr>
              <a:solidFill>
                <a:srgbClr val="111334"/>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11334"/>
                </a:solidFill>
                <a:latin typeface="Montserrat Medium"/>
                <a:ea typeface="Montserrat Medium"/>
                <a:cs typeface="Montserrat Medium"/>
                <a:sym typeface="Montserrat Medium"/>
              </a:rPr>
              <a:t>Interactivity - FID </a:t>
            </a:r>
            <a:r>
              <a:rPr lang="en">
                <a:solidFill>
                  <a:srgbClr val="111334"/>
                </a:solidFill>
                <a:latin typeface="Montserrat"/>
                <a:ea typeface="Montserrat"/>
                <a:cs typeface="Montserrat"/>
                <a:sym typeface="Montserrat"/>
              </a:rPr>
              <a:t>(First Input Delay)</a:t>
            </a:r>
            <a:endParaRPr>
              <a:solidFill>
                <a:srgbClr val="111334"/>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11334"/>
                </a:solidFill>
                <a:latin typeface="Montserrat Medium"/>
                <a:ea typeface="Montserrat Medium"/>
                <a:cs typeface="Montserrat Medium"/>
                <a:sym typeface="Montserrat Medium"/>
              </a:rPr>
              <a:t>Visual Stability - CLS </a:t>
            </a:r>
            <a:r>
              <a:rPr lang="en">
                <a:solidFill>
                  <a:srgbClr val="111334"/>
                </a:solidFill>
                <a:latin typeface="Montserrat"/>
                <a:ea typeface="Montserrat"/>
                <a:cs typeface="Montserrat"/>
                <a:sym typeface="Montserrat"/>
              </a:rPr>
              <a:t>(Cumulative Layout Shift)</a:t>
            </a:r>
            <a:endParaRPr>
              <a:solidFill>
                <a:srgbClr val="111334"/>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11334"/>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a:solidFill>
                <a:srgbClr val="111334"/>
              </a:solidFill>
              <a:latin typeface="Montserrat Medium"/>
              <a:ea typeface="Montserrat Medium"/>
              <a:cs typeface="Montserrat Medium"/>
              <a:sym typeface="Montserrat Medium"/>
            </a:endParaRPr>
          </a:p>
        </p:txBody>
      </p:sp>
      <p:pic>
        <p:nvPicPr>
          <p:cNvPr id="140" name="Google Shape;140;p21"/>
          <p:cNvPicPr preferRelativeResize="0"/>
          <p:nvPr/>
        </p:nvPicPr>
        <p:blipFill rotWithShape="1">
          <a:blip r:embed="rId3">
            <a:alphaModFix/>
          </a:blip>
          <a:srcRect b="9179" l="35043" r="35162" t="10724"/>
          <a:stretch/>
        </p:blipFill>
        <p:spPr>
          <a:xfrm>
            <a:off x="6008975" y="1933450"/>
            <a:ext cx="1464700" cy="1233763"/>
          </a:xfrm>
          <a:prstGeom prst="rect">
            <a:avLst/>
          </a:prstGeom>
          <a:noFill/>
          <a:ln>
            <a:noFill/>
          </a:ln>
        </p:spPr>
      </p:pic>
      <p:pic>
        <p:nvPicPr>
          <p:cNvPr id="141" name="Google Shape;141;p21"/>
          <p:cNvPicPr preferRelativeResize="0"/>
          <p:nvPr/>
        </p:nvPicPr>
        <p:blipFill rotWithShape="1">
          <a:blip r:embed="rId3">
            <a:alphaModFix/>
          </a:blip>
          <a:srcRect b="8314" l="69979" r="226" t="11582"/>
          <a:stretch/>
        </p:blipFill>
        <p:spPr>
          <a:xfrm>
            <a:off x="6008975" y="3459825"/>
            <a:ext cx="1464700" cy="1233775"/>
          </a:xfrm>
          <a:prstGeom prst="rect">
            <a:avLst/>
          </a:prstGeom>
          <a:noFill/>
          <a:ln>
            <a:noFill/>
          </a:ln>
        </p:spPr>
      </p:pic>
      <p:grpSp>
        <p:nvGrpSpPr>
          <p:cNvPr id="142" name="Google Shape;142;p21"/>
          <p:cNvGrpSpPr/>
          <p:nvPr/>
        </p:nvGrpSpPr>
        <p:grpSpPr>
          <a:xfrm>
            <a:off x="6008975" y="416300"/>
            <a:ext cx="1464700" cy="1233775"/>
            <a:chOff x="6008975" y="416300"/>
            <a:chExt cx="1464700" cy="1233775"/>
          </a:xfrm>
        </p:grpSpPr>
        <p:pic>
          <p:nvPicPr>
            <p:cNvPr id="143" name="Google Shape;143;p21"/>
            <p:cNvPicPr preferRelativeResize="0"/>
            <p:nvPr/>
          </p:nvPicPr>
          <p:blipFill rotWithShape="1">
            <a:blip r:embed="rId3">
              <a:alphaModFix/>
            </a:blip>
            <a:srcRect b="8803" l="172" r="70033" t="11094"/>
            <a:stretch/>
          </p:blipFill>
          <p:spPr>
            <a:xfrm>
              <a:off x="6008975" y="416300"/>
              <a:ext cx="1464700" cy="1233775"/>
            </a:xfrm>
            <a:prstGeom prst="rect">
              <a:avLst/>
            </a:prstGeom>
            <a:noFill/>
            <a:ln>
              <a:noFill/>
            </a:ln>
          </p:spPr>
        </p:pic>
        <p:sp>
          <p:nvSpPr>
            <p:cNvPr id="144" name="Google Shape;144;p21"/>
            <p:cNvSpPr/>
            <p:nvPr/>
          </p:nvSpPr>
          <p:spPr>
            <a:xfrm>
              <a:off x="7243450" y="980600"/>
              <a:ext cx="185100" cy="16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21"/>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49" name="Shape 149"/>
        <p:cNvGrpSpPr/>
        <p:nvPr/>
      </p:nvGrpSpPr>
      <p:grpSpPr>
        <a:xfrm>
          <a:off x="0" y="0"/>
          <a:ext cx="0" cy="0"/>
          <a:chOff x="0" y="0"/>
          <a:chExt cx="0" cy="0"/>
        </a:xfrm>
      </p:grpSpPr>
      <p:sp>
        <p:nvSpPr>
          <p:cNvPr id="150" name="Google Shape;150;p22"/>
          <p:cNvSpPr/>
          <p:nvPr/>
        </p:nvSpPr>
        <p:spPr>
          <a:xfrm>
            <a:off x="194775" y="195075"/>
            <a:ext cx="8754300" cy="4753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22"/>
          <p:cNvSpPr txBox="1"/>
          <p:nvPr/>
        </p:nvSpPr>
        <p:spPr>
          <a:xfrm>
            <a:off x="5208575" y="2301299"/>
            <a:ext cx="3479400" cy="13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1334"/>
                </a:solidFill>
                <a:latin typeface="Montserrat Medium"/>
                <a:ea typeface="Montserrat Medium"/>
                <a:cs typeface="Montserrat Medium"/>
                <a:sym typeface="Montserrat Medium"/>
              </a:rPr>
              <a:t>Google is measuring not only performance or speed, but they’re measuring for best practices related to the entire website experience. </a:t>
            </a:r>
            <a:endParaRPr sz="1400">
              <a:solidFill>
                <a:srgbClr val="111334"/>
              </a:solidFill>
              <a:latin typeface="Montserrat Medium"/>
              <a:ea typeface="Montserrat Medium"/>
              <a:cs typeface="Montserrat Medium"/>
              <a:sym typeface="Montserrat Medium"/>
            </a:endParaRPr>
          </a:p>
        </p:txBody>
      </p:sp>
      <p:sp>
        <p:nvSpPr>
          <p:cNvPr id="152" name="Google Shape;152;p22"/>
          <p:cNvSpPr txBox="1"/>
          <p:nvPr>
            <p:ph type="title"/>
          </p:nvPr>
        </p:nvSpPr>
        <p:spPr>
          <a:xfrm>
            <a:off x="4926550" y="1321575"/>
            <a:ext cx="3805800" cy="51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3D85C6"/>
                </a:solidFill>
                <a:latin typeface="Montserrat ExtraBold"/>
                <a:ea typeface="Montserrat ExtraBold"/>
                <a:cs typeface="Montserrat ExtraBold"/>
                <a:sym typeface="Montserrat ExtraBold"/>
              </a:rPr>
              <a:t>User Experience Matters </a:t>
            </a:r>
            <a:endParaRPr sz="2400">
              <a:solidFill>
                <a:srgbClr val="3D85C6"/>
              </a:solidFill>
              <a:latin typeface="Montserrat ExtraBold"/>
              <a:ea typeface="Montserrat ExtraBold"/>
              <a:cs typeface="Montserrat ExtraBold"/>
              <a:sym typeface="Montserrat ExtraBold"/>
            </a:endParaRPr>
          </a:p>
        </p:txBody>
      </p:sp>
      <p:sp>
        <p:nvSpPr>
          <p:cNvPr id="153" name="Google Shape;153;p22"/>
          <p:cNvSpPr/>
          <p:nvPr/>
        </p:nvSpPr>
        <p:spPr>
          <a:xfrm>
            <a:off x="5021550" y="2421067"/>
            <a:ext cx="59100" cy="919800"/>
          </a:xfrm>
          <a:prstGeom prst="rect">
            <a:avLst/>
          </a:prstGeom>
          <a:solidFill>
            <a:srgbClr val="3D85C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1C7CF5"/>
              </a:solidFill>
            </a:endParaRPr>
          </a:p>
        </p:txBody>
      </p:sp>
      <p:pic>
        <p:nvPicPr>
          <p:cNvPr id="154" name="Google Shape;154;p22"/>
          <p:cNvPicPr preferRelativeResize="0"/>
          <p:nvPr/>
        </p:nvPicPr>
        <p:blipFill rotWithShape="1">
          <a:blip r:embed="rId3">
            <a:alphaModFix/>
          </a:blip>
          <a:srcRect b="0" l="9663" r="11260" t="0"/>
          <a:stretch/>
        </p:blipFill>
        <p:spPr>
          <a:xfrm>
            <a:off x="485175" y="1097425"/>
            <a:ext cx="4023499" cy="2861950"/>
          </a:xfrm>
          <a:prstGeom prst="rect">
            <a:avLst/>
          </a:prstGeom>
          <a:noFill/>
          <a:ln>
            <a:noFill/>
          </a:ln>
        </p:spPr>
      </p:pic>
      <p:sp>
        <p:nvSpPr>
          <p:cNvPr id="155" name="Google Shape;155;p22"/>
          <p:cNvSpPr txBox="1"/>
          <p:nvPr/>
        </p:nvSpPr>
        <p:spPr>
          <a:xfrm>
            <a:off x="654000" y="4224500"/>
            <a:ext cx="39180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1C7CF5"/>
                </a:solidFill>
                <a:latin typeface="Montserrat"/>
                <a:ea typeface="Montserrat"/>
                <a:cs typeface="Montserrat"/>
                <a:sym typeface="Montserrat"/>
                <a:hlinkClick r:id="rId4">
                  <a:extLst>
                    <a:ext uri="{A12FA001-AC4F-418D-AE19-62706E023703}">
                      <ahyp:hlinkClr val="tx"/>
                    </a:ext>
                  </a:extLst>
                </a:hlinkClick>
              </a:rPr>
              <a:t>Source</a:t>
            </a:r>
            <a:endParaRPr sz="1000">
              <a:solidFill>
                <a:srgbClr val="1C7CF5"/>
              </a:solidFill>
              <a:latin typeface="Montserrat"/>
              <a:ea typeface="Montserrat"/>
              <a:cs typeface="Montserrat"/>
              <a:sym typeface="Montserrat"/>
            </a:endParaRPr>
          </a:p>
        </p:txBody>
      </p:sp>
      <p:sp>
        <p:nvSpPr>
          <p:cNvPr id="156" name="Google Shape;156;p22"/>
          <p:cNvSpPr/>
          <p:nvPr/>
        </p:nvSpPr>
        <p:spPr>
          <a:xfrm>
            <a:off x="8052750" y="4476875"/>
            <a:ext cx="780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Your Logo Here</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